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9"/>
  </p:notesMasterIdLst>
  <p:sldIdLst>
    <p:sldId id="257" r:id="rId2"/>
    <p:sldId id="256" r:id="rId3"/>
    <p:sldId id="261" r:id="rId4"/>
    <p:sldId id="273" r:id="rId5"/>
    <p:sldId id="271" r:id="rId6"/>
    <p:sldId id="263" r:id="rId7"/>
    <p:sldId id="274" r:id="rId8"/>
    <p:sldId id="264" r:id="rId9"/>
    <p:sldId id="285" r:id="rId10"/>
    <p:sldId id="284" r:id="rId11"/>
    <p:sldId id="286" r:id="rId12"/>
    <p:sldId id="279" r:id="rId13"/>
    <p:sldId id="277" r:id="rId14"/>
    <p:sldId id="280" r:id="rId15"/>
    <p:sldId id="281" r:id="rId16"/>
    <p:sldId id="270" r:id="rId17"/>
    <p:sldId id="282" r:id="rId18"/>
    <p:sldId id="288" r:id="rId19"/>
    <p:sldId id="289" r:id="rId20"/>
    <p:sldId id="290" r:id="rId21"/>
    <p:sldId id="291" r:id="rId22"/>
    <p:sldId id="287" r:id="rId23"/>
    <p:sldId id="298" r:id="rId24"/>
    <p:sldId id="293" r:id="rId25"/>
    <p:sldId id="294" r:id="rId26"/>
    <p:sldId id="295" r:id="rId27"/>
    <p:sldId id="299" r:id="rId28"/>
    <p:sldId id="296" r:id="rId29"/>
    <p:sldId id="297" r:id="rId30"/>
    <p:sldId id="300" r:id="rId31"/>
    <p:sldId id="301" r:id="rId32"/>
    <p:sldId id="283" r:id="rId33"/>
    <p:sldId id="266" r:id="rId34"/>
    <p:sldId id="268" r:id="rId35"/>
    <p:sldId id="276" r:id="rId36"/>
    <p:sldId id="292" r:id="rId37"/>
    <p:sldId id="269" r:id="rId38"/>
  </p:sldIdLst>
  <p:sldSz cx="9144000" cy="5143500" type="screen16x9"/>
  <p:notesSz cx="6858000" cy="9144000"/>
  <p:embeddedFontLst>
    <p:embeddedFont>
      <p:font typeface="Dubai" panose="020B0503030403030204" pitchFamily="34" charset="-78"/>
      <p:regular r:id="rId40"/>
      <p:bold r:id="rId41"/>
    </p:embeddedFont>
    <p:embeddedFont>
      <p:font typeface="Georgia" panose="02040502050405020303" pitchFamily="18" charset="0"/>
      <p:regular r:id="rId42"/>
      <p:bold r:id="rId43"/>
      <p:italic r:id="rId44"/>
      <p:boldItalic r:id="rId45"/>
    </p:embeddedFont>
    <p:embeddedFont>
      <p:font typeface="Montserrat" panose="02000000000000000000" pitchFamily="2" charset="0"/>
      <p:regular r:id="rId46"/>
      <p:bold r:id="rId47"/>
      <p:italic r:id="rId48"/>
      <p:boldItalic r:id="rId49"/>
    </p:embeddedFont>
    <p:embeddedFont>
      <p:font typeface="Montserrat SemiBold" panose="02000000000000000000"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2" autoAdjust="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slide" Target="slides/slide25.xml" /><Relationship Id="rId39" Type="http://schemas.openxmlformats.org/officeDocument/2006/relationships/notesMaster" Target="notesMasters/notesMaster1.xml" /><Relationship Id="rId21" Type="http://schemas.openxmlformats.org/officeDocument/2006/relationships/slide" Target="slides/slide20.xml" /><Relationship Id="rId34" Type="http://schemas.openxmlformats.org/officeDocument/2006/relationships/slide" Target="slides/slide33.xml" /><Relationship Id="rId42" Type="http://schemas.openxmlformats.org/officeDocument/2006/relationships/font" Target="fonts/font3.fntdata" /><Relationship Id="rId47" Type="http://schemas.openxmlformats.org/officeDocument/2006/relationships/font" Target="fonts/font8.fntdata" /><Relationship Id="rId50" Type="http://schemas.openxmlformats.org/officeDocument/2006/relationships/font" Target="fonts/font11.fntdata" /><Relationship Id="rId55" Type="http://schemas.openxmlformats.org/officeDocument/2006/relationships/viewProps" Target="viewProps.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33" Type="http://schemas.openxmlformats.org/officeDocument/2006/relationships/slide" Target="slides/slide32.xml" /><Relationship Id="rId38" Type="http://schemas.openxmlformats.org/officeDocument/2006/relationships/slide" Target="slides/slide37.xml" /><Relationship Id="rId46" Type="http://schemas.openxmlformats.org/officeDocument/2006/relationships/font" Target="fonts/font7.fntdata"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slide" Target="slides/slide28.xml" /><Relationship Id="rId41" Type="http://schemas.openxmlformats.org/officeDocument/2006/relationships/font" Target="fonts/font2.fntdata" /><Relationship Id="rId54" Type="http://schemas.openxmlformats.org/officeDocument/2006/relationships/presProps" Target="pres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32" Type="http://schemas.openxmlformats.org/officeDocument/2006/relationships/slide" Target="slides/slide31.xml" /><Relationship Id="rId37" Type="http://schemas.openxmlformats.org/officeDocument/2006/relationships/slide" Target="slides/slide36.xml" /><Relationship Id="rId40" Type="http://schemas.openxmlformats.org/officeDocument/2006/relationships/font" Target="fonts/font1.fntdata" /><Relationship Id="rId45" Type="http://schemas.openxmlformats.org/officeDocument/2006/relationships/font" Target="fonts/font6.fntdata" /><Relationship Id="rId53" Type="http://schemas.openxmlformats.org/officeDocument/2006/relationships/font" Target="fonts/font14.fntdata" /><Relationship Id="rId58" Type="http://schemas.microsoft.com/office/2016/11/relationships/changesInfo" Target="changesInfos/changesInfo1.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slide" Target="slides/slide27.xml" /><Relationship Id="rId36" Type="http://schemas.openxmlformats.org/officeDocument/2006/relationships/slide" Target="slides/slide35.xml" /><Relationship Id="rId49" Type="http://schemas.openxmlformats.org/officeDocument/2006/relationships/font" Target="fonts/font10.fntdata" /><Relationship Id="rId57" Type="http://schemas.openxmlformats.org/officeDocument/2006/relationships/tableStyles" Target="tableStyles.xml" /><Relationship Id="rId10" Type="http://schemas.openxmlformats.org/officeDocument/2006/relationships/slide" Target="slides/slide9.xml" /><Relationship Id="rId19" Type="http://schemas.openxmlformats.org/officeDocument/2006/relationships/slide" Target="slides/slide18.xml" /><Relationship Id="rId31" Type="http://schemas.openxmlformats.org/officeDocument/2006/relationships/slide" Target="slides/slide30.xml" /><Relationship Id="rId44" Type="http://schemas.openxmlformats.org/officeDocument/2006/relationships/font" Target="fonts/font5.fntdata" /><Relationship Id="rId52" Type="http://schemas.openxmlformats.org/officeDocument/2006/relationships/font" Target="fonts/font13.fntdata"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slide" Target="slides/slide26.xml" /><Relationship Id="rId30" Type="http://schemas.openxmlformats.org/officeDocument/2006/relationships/slide" Target="slides/slide29.xml" /><Relationship Id="rId35" Type="http://schemas.openxmlformats.org/officeDocument/2006/relationships/slide" Target="slides/slide34.xml" /><Relationship Id="rId43" Type="http://schemas.openxmlformats.org/officeDocument/2006/relationships/font" Target="fonts/font4.fntdata" /><Relationship Id="rId48" Type="http://schemas.openxmlformats.org/officeDocument/2006/relationships/font" Target="fonts/font9.fntdata" /><Relationship Id="rId56" Type="http://schemas.openxmlformats.org/officeDocument/2006/relationships/theme" Target="theme/theme1.xml" /><Relationship Id="rId8" Type="http://schemas.openxmlformats.org/officeDocument/2006/relationships/slide" Target="slides/slide7.xml" /><Relationship Id="rId51" Type="http://schemas.openxmlformats.org/officeDocument/2006/relationships/font" Target="fonts/font12.fntdata" /><Relationship Id="rId3" Type="http://schemas.openxmlformats.org/officeDocument/2006/relationships/slide" Target="slides/slide2.xml" /></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 INMACULADA SANTAMARIA VALENZUELA" userId="ce49ef87-c7e3-4d0f-9bdf-fe69029b02d5" providerId="ADAL" clId="{8C6D2D30-D8C5-FD46-9A0C-57068F95438E}"/>
    <pc:docChg chg="undo custSel modSld">
      <pc:chgData name="MARIA INMACULADA SANTAMARIA VALENZUELA" userId="ce49ef87-c7e3-4d0f-9bdf-fe69029b02d5" providerId="ADAL" clId="{8C6D2D30-D8C5-FD46-9A0C-57068F95438E}" dt="2023-08-18T09:03:49.833" v="172" actId="20577"/>
      <pc:docMkLst>
        <pc:docMk/>
      </pc:docMkLst>
      <pc:sldChg chg="modSp">
        <pc:chgData name="MARIA INMACULADA SANTAMARIA VALENZUELA" userId="ce49ef87-c7e3-4d0f-9bdf-fe69029b02d5" providerId="ADAL" clId="{8C6D2D30-D8C5-FD46-9A0C-57068F95438E}" dt="2023-08-18T08:58:21.927" v="52" actId="20577"/>
        <pc:sldMkLst>
          <pc:docMk/>
          <pc:sldMk cId="862023187" sldId="271"/>
        </pc:sldMkLst>
        <pc:spChg chg="mod">
          <ac:chgData name="MARIA INMACULADA SANTAMARIA VALENZUELA" userId="ce49ef87-c7e3-4d0f-9bdf-fe69029b02d5" providerId="ADAL" clId="{8C6D2D30-D8C5-FD46-9A0C-57068F95438E}" dt="2023-08-18T08:58:21.927" v="52" actId="20577"/>
          <ac:spMkLst>
            <pc:docMk/>
            <pc:sldMk cId="862023187" sldId="271"/>
            <ac:spMk id="4" creationId="{B5F65BF6-E3ED-430C-A637-BFF779322F46}"/>
          </ac:spMkLst>
        </pc:spChg>
      </pc:sldChg>
      <pc:sldChg chg="modSp">
        <pc:chgData name="MARIA INMACULADA SANTAMARIA VALENZUELA" userId="ce49ef87-c7e3-4d0f-9bdf-fe69029b02d5" providerId="ADAL" clId="{8C6D2D30-D8C5-FD46-9A0C-57068F95438E}" dt="2023-08-18T08:58:32.657" v="56" actId="20577"/>
        <pc:sldMkLst>
          <pc:docMk/>
          <pc:sldMk cId="997287917" sldId="274"/>
        </pc:sldMkLst>
        <pc:spChg chg="mod">
          <ac:chgData name="MARIA INMACULADA SANTAMARIA VALENZUELA" userId="ce49ef87-c7e3-4d0f-9bdf-fe69029b02d5" providerId="ADAL" clId="{8C6D2D30-D8C5-FD46-9A0C-57068F95438E}" dt="2023-08-18T08:58:32.657" v="56" actId="20577"/>
          <ac:spMkLst>
            <pc:docMk/>
            <pc:sldMk cId="997287917" sldId="274"/>
            <ac:spMk id="4" creationId="{C509290A-5050-4B73-9F43-BB0772B9CDA1}"/>
          </ac:spMkLst>
        </pc:spChg>
      </pc:sldChg>
      <pc:sldChg chg="modSp">
        <pc:chgData name="MARIA INMACULADA SANTAMARIA VALENZUELA" userId="ce49ef87-c7e3-4d0f-9bdf-fe69029b02d5" providerId="ADAL" clId="{8C6D2D30-D8C5-FD46-9A0C-57068F95438E}" dt="2023-08-18T08:58:54.582" v="62" actId="20577"/>
        <pc:sldMkLst>
          <pc:docMk/>
          <pc:sldMk cId="2299163208" sldId="288"/>
        </pc:sldMkLst>
        <pc:spChg chg="mod">
          <ac:chgData name="MARIA INMACULADA SANTAMARIA VALENZUELA" userId="ce49ef87-c7e3-4d0f-9bdf-fe69029b02d5" providerId="ADAL" clId="{8C6D2D30-D8C5-FD46-9A0C-57068F95438E}" dt="2023-08-18T08:58:54.582" v="62" actId="20577"/>
          <ac:spMkLst>
            <pc:docMk/>
            <pc:sldMk cId="2299163208" sldId="288"/>
            <ac:spMk id="6" creationId="{00000000-0000-0000-0000-000000000000}"/>
          </ac:spMkLst>
        </pc:spChg>
      </pc:sldChg>
      <pc:sldChg chg="modSp">
        <pc:chgData name="MARIA INMACULADA SANTAMARIA VALENZUELA" userId="ce49ef87-c7e3-4d0f-9bdf-fe69029b02d5" providerId="ADAL" clId="{8C6D2D30-D8C5-FD46-9A0C-57068F95438E}" dt="2023-08-18T08:59:05.768" v="68" actId="20577"/>
        <pc:sldMkLst>
          <pc:docMk/>
          <pc:sldMk cId="3522388217" sldId="289"/>
        </pc:sldMkLst>
        <pc:spChg chg="mod">
          <ac:chgData name="MARIA INMACULADA SANTAMARIA VALENZUELA" userId="ce49ef87-c7e3-4d0f-9bdf-fe69029b02d5" providerId="ADAL" clId="{8C6D2D30-D8C5-FD46-9A0C-57068F95438E}" dt="2023-08-18T08:59:05.768" v="68" actId="20577"/>
          <ac:spMkLst>
            <pc:docMk/>
            <pc:sldMk cId="3522388217" sldId="289"/>
            <ac:spMk id="6" creationId="{00000000-0000-0000-0000-000000000000}"/>
          </ac:spMkLst>
        </pc:spChg>
      </pc:sldChg>
      <pc:sldChg chg="modSp">
        <pc:chgData name="MARIA INMACULADA SANTAMARIA VALENZUELA" userId="ce49ef87-c7e3-4d0f-9bdf-fe69029b02d5" providerId="ADAL" clId="{8C6D2D30-D8C5-FD46-9A0C-57068F95438E}" dt="2023-08-18T08:59:15.682" v="72" actId="20577"/>
        <pc:sldMkLst>
          <pc:docMk/>
          <pc:sldMk cId="3050774258" sldId="290"/>
        </pc:sldMkLst>
        <pc:spChg chg="mod">
          <ac:chgData name="MARIA INMACULADA SANTAMARIA VALENZUELA" userId="ce49ef87-c7e3-4d0f-9bdf-fe69029b02d5" providerId="ADAL" clId="{8C6D2D30-D8C5-FD46-9A0C-57068F95438E}" dt="2023-08-18T08:59:15.682" v="72" actId="20577"/>
          <ac:spMkLst>
            <pc:docMk/>
            <pc:sldMk cId="3050774258" sldId="290"/>
            <ac:spMk id="6" creationId="{00000000-0000-0000-0000-000000000000}"/>
          </ac:spMkLst>
        </pc:spChg>
      </pc:sldChg>
      <pc:sldChg chg="modSp">
        <pc:chgData name="MARIA INMACULADA SANTAMARIA VALENZUELA" userId="ce49ef87-c7e3-4d0f-9bdf-fe69029b02d5" providerId="ADAL" clId="{8C6D2D30-D8C5-FD46-9A0C-57068F95438E}" dt="2023-08-18T08:59:50.064" v="80" actId="20577"/>
        <pc:sldMkLst>
          <pc:docMk/>
          <pc:sldMk cId="2142928745" sldId="291"/>
        </pc:sldMkLst>
        <pc:spChg chg="mod">
          <ac:chgData name="MARIA INMACULADA SANTAMARIA VALENZUELA" userId="ce49ef87-c7e3-4d0f-9bdf-fe69029b02d5" providerId="ADAL" clId="{8C6D2D30-D8C5-FD46-9A0C-57068F95438E}" dt="2023-08-18T08:59:50.064" v="80" actId="20577"/>
          <ac:spMkLst>
            <pc:docMk/>
            <pc:sldMk cId="2142928745" sldId="291"/>
            <ac:spMk id="5" creationId="{696E4F3C-3E71-4A46-A13B-7C3D7CEE2421}"/>
          </ac:spMkLst>
        </pc:spChg>
        <pc:spChg chg="mod">
          <ac:chgData name="MARIA INMACULADA SANTAMARIA VALENZUELA" userId="ce49ef87-c7e3-4d0f-9bdf-fe69029b02d5" providerId="ADAL" clId="{8C6D2D30-D8C5-FD46-9A0C-57068F95438E}" dt="2023-08-18T08:55:34.622" v="5" actId="20577"/>
          <ac:spMkLst>
            <pc:docMk/>
            <pc:sldMk cId="2142928745" sldId="291"/>
            <ac:spMk id="6" creationId="{00000000-0000-0000-0000-000000000000}"/>
          </ac:spMkLst>
        </pc:spChg>
      </pc:sldChg>
      <pc:sldChg chg="modSp">
        <pc:chgData name="MARIA INMACULADA SANTAMARIA VALENZUELA" userId="ce49ef87-c7e3-4d0f-9bdf-fe69029b02d5" providerId="ADAL" clId="{8C6D2D30-D8C5-FD46-9A0C-57068F95438E}" dt="2023-08-18T09:00:17.747" v="88" actId="20577"/>
        <pc:sldMkLst>
          <pc:docMk/>
          <pc:sldMk cId="3947447729" sldId="293"/>
        </pc:sldMkLst>
        <pc:spChg chg="mod">
          <ac:chgData name="MARIA INMACULADA SANTAMARIA VALENZUELA" userId="ce49ef87-c7e3-4d0f-9bdf-fe69029b02d5" providerId="ADAL" clId="{8C6D2D30-D8C5-FD46-9A0C-57068F95438E}" dt="2023-08-18T09:00:17.747" v="88" actId="20577"/>
          <ac:spMkLst>
            <pc:docMk/>
            <pc:sldMk cId="3947447729" sldId="293"/>
            <ac:spMk id="6" creationId="{00000000-0000-0000-0000-000000000000}"/>
          </ac:spMkLst>
        </pc:spChg>
      </pc:sldChg>
      <pc:sldChg chg="modSp">
        <pc:chgData name="MARIA INMACULADA SANTAMARIA VALENZUELA" userId="ce49ef87-c7e3-4d0f-9bdf-fe69029b02d5" providerId="ADAL" clId="{8C6D2D30-D8C5-FD46-9A0C-57068F95438E}" dt="2023-08-18T09:02:48.147" v="144" actId="14100"/>
        <pc:sldMkLst>
          <pc:docMk/>
          <pc:sldMk cId="3830674788" sldId="294"/>
        </pc:sldMkLst>
        <pc:spChg chg="mod">
          <ac:chgData name="MARIA INMACULADA SANTAMARIA VALENZUELA" userId="ce49ef87-c7e3-4d0f-9bdf-fe69029b02d5" providerId="ADAL" clId="{8C6D2D30-D8C5-FD46-9A0C-57068F95438E}" dt="2023-08-18T09:00:24.787" v="96" actId="20577"/>
          <ac:spMkLst>
            <pc:docMk/>
            <pc:sldMk cId="3830674788" sldId="294"/>
            <ac:spMk id="6" creationId="{00000000-0000-0000-0000-000000000000}"/>
          </ac:spMkLst>
        </pc:spChg>
        <pc:spChg chg="mod">
          <ac:chgData name="MARIA INMACULADA SANTAMARIA VALENZUELA" userId="ce49ef87-c7e3-4d0f-9bdf-fe69029b02d5" providerId="ADAL" clId="{8C6D2D30-D8C5-FD46-9A0C-57068F95438E}" dt="2023-08-18T09:02:48.147" v="144" actId="14100"/>
          <ac:spMkLst>
            <pc:docMk/>
            <pc:sldMk cId="3830674788" sldId="294"/>
            <ac:spMk id="27" creationId="{C40CDBAB-7261-4EFF-A037-9F475C6286D8}"/>
          </ac:spMkLst>
        </pc:spChg>
        <pc:spChg chg="mod">
          <ac:chgData name="MARIA INMACULADA SANTAMARIA VALENZUELA" userId="ce49ef87-c7e3-4d0f-9bdf-fe69029b02d5" providerId="ADAL" clId="{8C6D2D30-D8C5-FD46-9A0C-57068F95438E}" dt="2023-08-18T08:57:10.036" v="29" actId="20577"/>
          <ac:spMkLst>
            <pc:docMk/>
            <pc:sldMk cId="3830674788" sldId="294"/>
            <ac:spMk id="57" creationId="{56A9F94E-6509-43D0-BE4E-CF259B335AB5}"/>
          </ac:spMkLst>
        </pc:spChg>
        <pc:cxnChg chg="mod">
          <ac:chgData name="MARIA INMACULADA SANTAMARIA VALENZUELA" userId="ce49ef87-c7e3-4d0f-9bdf-fe69029b02d5" providerId="ADAL" clId="{8C6D2D30-D8C5-FD46-9A0C-57068F95438E}" dt="2023-08-18T09:02:41.388" v="143" actId="1076"/>
          <ac:cxnSpMkLst>
            <pc:docMk/>
            <pc:sldMk cId="3830674788" sldId="294"/>
            <ac:cxnSpMk id="14" creationId="{6F9617FB-91B4-49BE-A31E-9FCDA16634D7}"/>
          </ac:cxnSpMkLst>
        </pc:cxnChg>
        <pc:cxnChg chg="mod">
          <ac:chgData name="MARIA INMACULADA SANTAMARIA VALENZUELA" userId="ce49ef87-c7e3-4d0f-9bdf-fe69029b02d5" providerId="ADAL" clId="{8C6D2D30-D8C5-FD46-9A0C-57068F95438E}" dt="2023-08-18T09:02:18.783" v="137" actId="1076"/>
          <ac:cxnSpMkLst>
            <pc:docMk/>
            <pc:sldMk cId="3830674788" sldId="294"/>
            <ac:cxnSpMk id="42" creationId="{FB87EAAC-90F2-4763-86D7-FCC0FF6B3207}"/>
          </ac:cxnSpMkLst>
        </pc:cxnChg>
      </pc:sldChg>
      <pc:sldChg chg="modSp">
        <pc:chgData name="MARIA INMACULADA SANTAMARIA VALENZUELA" userId="ce49ef87-c7e3-4d0f-9bdf-fe69029b02d5" providerId="ADAL" clId="{8C6D2D30-D8C5-FD46-9A0C-57068F95438E}" dt="2023-08-18T09:03:08.483" v="158" actId="20577"/>
        <pc:sldMkLst>
          <pc:docMk/>
          <pc:sldMk cId="1930751919" sldId="295"/>
        </pc:sldMkLst>
        <pc:spChg chg="mod">
          <ac:chgData name="MARIA INMACULADA SANTAMARIA VALENZUELA" userId="ce49ef87-c7e3-4d0f-9bdf-fe69029b02d5" providerId="ADAL" clId="{8C6D2D30-D8C5-FD46-9A0C-57068F95438E}" dt="2023-08-18T09:02:59.928" v="152" actId="20577"/>
          <ac:spMkLst>
            <pc:docMk/>
            <pc:sldMk cId="1930751919" sldId="295"/>
            <ac:spMk id="6" creationId="{00000000-0000-0000-0000-000000000000}"/>
          </ac:spMkLst>
        </pc:spChg>
        <pc:spChg chg="mod">
          <ac:chgData name="MARIA INMACULADA SANTAMARIA VALENZUELA" userId="ce49ef87-c7e3-4d0f-9bdf-fe69029b02d5" providerId="ADAL" clId="{8C6D2D30-D8C5-FD46-9A0C-57068F95438E}" dt="2023-08-18T09:03:08.483" v="158" actId="20577"/>
          <ac:spMkLst>
            <pc:docMk/>
            <pc:sldMk cId="1930751919" sldId="295"/>
            <ac:spMk id="47" creationId="{E25147AB-0F88-42BA-B401-E8564F5E5304}"/>
          </ac:spMkLst>
        </pc:spChg>
      </pc:sldChg>
      <pc:sldChg chg="modSp">
        <pc:chgData name="MARIA INMACULADA SANTAMARIA VALENZUELA" userId="ce49ef87-c7e3-4d0f-9bdf-fe69029b02d5" providerId="ADAL" clId="{8C6D2D30-D8C5-FD46-9A0C-57068F95438E}" dt="2023-08-18T09:03:26.551" v="164" actId="20577"/>
        <pc:sldMkLst>
          <pc:docMk/>
          <pc:sldMk cId="663267406" sldId="296"/>
        </pc:sldMkLst>
        <pc:spChg chg="mod">
          <ac:chgData name="MARIA INMACULADA SANTAMARIA VALENZUELA" userId="ce49ef87-c7e3-4d0f-9bdf-fe69029b02d5" providerId="ADAL" clId="{8C6D2D30-D8C5-FD46-9A0C-57068F95438E}" dt="2023-08-18T09:03:26.551" v="164" actId="20577"/>
          <ac:spMkLst>
            <pc:docMk/>
            <pc:sldMk cId="663267406" sldId="296"/>
            <ac:spMk id="6" creationId="{00000000-0000-0000-0000-000000000000}"/>
          </ac:spMkLst>
        </pc:spChg>
      </pc:sldChg>
      <pc:sldChg chg="modSp">
        <pc:chgData name="MARIA INMACULADA SANTAMARIA VALENZUELA" userId="ce49ef87-c7e3-4d0f-9bdf-fe69029b02d5" providerId="ADAL" clId="{8C6D2D30-D8C5-FD46-9A0C-57068F95438E}" dt="2023-08-18T08:56:35.392" v="19" actId="20577"/>
        <pc:sldMkLst>
          <pc:docMk/>
          <pc:sldMk cId="2160939857" sldId="297"/>
        </pc:sldMkLst>
        <pc:spChg chg="mod">
          <ac:chgData name="MARIA INMACULADA SANTAMARIA VALENZUELA" userId="ce49ef87-c7e3-4d0f-9bdf-fe69029b02d5" providerId="ADAL" clId="{8C6D2D30-D8C5-FD46-9A0C-57068F95438E}" dt="2023-08-18T08:56:00.702" v="11" actId="20577"/>
          <ac:spMkLst>
            <pc:docMk/>
            <pc:sldMk cId="2160939857" sldId="297"/>
            <ac:spMk id="6" creationId="{00000000-0000-0000-0000-000000000000}"/>
          </ac:spMkLst>
        </pc:spChg>
        <pc:spChg chg="mod">
          <ac:chgData name="MARIA INMACULADA SANTAMARIA VALENZUELA" userId="ce49ef87-c7e3-4d0f-9bdf-fe69029b02d5" providerId="ADAL" clId="{8C6D2D30-D8C5-FD46-9A0C-57068F95438E}" dt="2023-08-18T08:56:35.392" v="19" actId="20577"/>
          <ac:spMkLst>
            <pc:docMk/>
            <pc:sldMk cId="2160939857" sldId="297"/>
            <ac:spMk id="31" creationId="{C737FC5A-0AE3-48DA-83AD-AFA5EB719A45}"/>
          </ac:spMkLst>
        </pc:spChg>
      </pc:sldChg>
      <pc:sldChg chg="modSp">
        <pc:chgData name="MARIA INMACULADA SANTAMARIA VALENZUELA" userId="ce49ef87-c7e3-4d0f-9bdf-fe69029b02d5" providerId="ADAL" clId="{8C6D2D30-D8C5-FD46-9A0C-57068F95438E}" dt="2023-08-18T09:00:08.986" v="84" actId="20577"/>
        <pc:sldMkLst>
          <pc:docMk/>
          <pc:sldMk cId="3504445888" sldId="298"/>
        </pc:sldMkLst>
        <pc:spChg chg="mod">
          <ac:chgData name="MARIA INMACULADA SANTAMARIA VALENZUELA" userId="ce49ef87-c7e3-4d0f-9bdf-fe69029b02d5" providerId="ADAL" clId="{8C6D2D30-D8C5-FD46-9A0C-57068F95438E}" dt="2023-08-18T09:00:08.986" v="84" actId="20577"/>
          <ac:spMkLst>
            <pc:docMk/>
            <pc:sldMk cId="3504445888" sldId="298"/>
            <ac:spMk id="6" creationId="{00000000-0000-0000-0000-000000000000}"/>
          </ac:spMkLst>
        </pc:spChg>
      </pc:sldChg>
      <pc:sldChg chg="modSp">
        <pc:chgData name="MARIA INMACULADA SANTAMARIA VALENZUELA" userId="ce49ef87-c7e3-4d0f-9bdf-fe69029b02d5" providerId="ADAL" clId="{8C6D2D30-D8C5-FD46-9A0C-57068F95438E}" dt="2023-08-18T08:57:31.489" v="40" actId="20577"/>
        <pc:sldMkLst>
          <pc:docMk/>
          <pc:sldMk cId="2591315792" sldId="299"/>
        </pc:sldMkLst>
        <pc:spChg chg="mod">
          <ac:chgData name="MARIA INMACULADA SANTAMARIA VALENZUELA" userId="ce49ef87-c7e3-4d0f-9bdf-fe69029b02d5" providerId="ADAL" clId="{8C6D2D30-D8C5-FD46-9A0C-57068F95438E}" dt="2023-08-18T08:57:31.489" v="40" actId="20577"/>
          <ac:spMkLst>
            <pc:docMk/>
            <pc:sldMk cId="2591315792" sldId="299"/>
            <ac:spMk id="6" creationId="{00000000-0000-0000-0000-000000000000}"/>
          </ac:spMkLst>
        </pc:spChg>
        <pc:spChg chg="mod">
          <ac:chgData name="MARIA INMACULADA SANTAMARIA VALENZUELA" userId="ce49ef87-c7e3-4d0f-9bdf-fe69029b02d5" providerId="ADAL" clId="{8C6D2D30-D8C5-FD46-9A0C-57068F95438E}" dt="2023-08-18T08:57:21.720" v="33" actId="20577"/>
          <ac:spMkLst>
            <pc:docMk/>
            <pc:sldMk cId="2591315792" sldId="299"/>
            <ac:spMk id="12" creationId="{B90608F7-A9C9-4592-8F97-6869D87E1D06}"/>
          </ac:spMkLst>
        </pc:spChg>
      </pc:sldChg>
      <pc:sldChg chg="modSp">
        <pc:chgData name="MARIA INMACULADA SANTAMARIA VALENZUELA" userId="ce49ef87-c7e3-4d0f-9bdf-fe69029b02d5" providerId="ADAL" clId="{8C6D2D30-D8C5-FD46-9A0C-57068F95438E}" dt="2023-08-18T08:56:53.505" v="25" actId="20577"/>
        <pc:sldMkLst>
          <pc:docMk/>
          <pc:sldMk cId="917694872" sldId="300"/>
        </pc:sldMkLst>
        <pc:spChg chg="mod">
          <ac:chgData name="MARIA INMACULADA SANTAMARIA VALENZUELA" userId="ce49ef87-c7e3-4d0f-9bdf-fe69029b02d5" providerId="ADAL" clId="{8C6D2D30-D8C5-FD46-9A0C-57068F95438E}" dt="2023-08-18T08:56:53.505" v="25" actId="20577"/>
          <ac:spMkLst>
            <pc:docMk/>
            <pc:sldMk cId="917694872" sldId="300"/>
            <ac:spMk id="6" creationId="{00000000-0000-0000-0000-000000000000}"/>
          </ac:spMkLst>
        </pc:spChg>
      </pc:sldChg>
      <pc:sldChg chg="modSp">
        <pc:chgData name="MARIA INMACULADA SANTAMARIA VALENZUELA" userId="ce49ef87-c7e3-4d0f-9bdf-fe69029b02d5" providerId="ADAL" clId="{8C6D2D30-D8C5-FD46-9A0C-57068F95438E}" dt="2023-08-18T09:03:49.833" v="172" actId="20577"/>
        <pc:sldMkLst>
          <pc:docMk/>
          <pc:sldMk cId="2530995889" sldId="301"/>
        </pc:sldMkLst>
        <pc:spChg chg="mod">
          <ac:chgData name="MARIA INMACULADA SANTAMARIA VALENZUELA" userId="ce49ef87-c7e3-4d0f-9bdf-fe69029b02d5" providerId="ADAL" clId="{8C6D2D30-D8C5-FD46-9A0C-57068F95438E}" dt="2023-08-18T09:03:49.833" v="172" actId="20577"/>
          <ac:spMkLst>
            <pc:docMk/>
            <pc:sldMk cId="2530995889" sldId="301"/>
            <ac:spMk id="6"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 /><Relationship Id="rId1" Type="http://schemas.openxmlformats.org/officeDocument/2006/relationships/notesMaster" Target="../notesMasters/notesMaster1.xml" /></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 /><Relationship Id="rId1" Type="http://schemas.openxmlformats.org/officeDocument/2006/relationships/notesMaster" Target="../notesMasters/notesMaster1.xml" /></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 /><Relationship Id="rId1" Type="http://schemas.openxmlformats.org/officeDocument/2006/relationships/notesMaster" Target="../notesMasters/notesMaster1.xml" /></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 /><Relationship Id="rId1" Type="http://schemas.openxmlformats.org/officeDocument/2006/relationships/notesMaster" Target="../notesMasters/notesMaster1.xml" /></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 /><Relationship Id="rId1" Type="http://schemas.openxmlformats.org/officeDocument/2006/relationships/notesMaster" Target="../notesMasters/notesMaster1.xml" /></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 /><Relationship Id="rId1" Type="http://schemas.openxmlformats.org/officeDocument/2006/relationships/notesMaster" Target="../notesMasters/notesMaster1.xml" /></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 /><Relationship Id="rId1" Type="http://schemas.openxmlformats.org/officeDocument/2006/relationships/notesMaster" Target="../notesMasters/notesMaster1.xml" /></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 /><Relationship Id="rId1" Type="http://schemas.openxmlformats.org/officeDocument/2006/relationships/notesMaster" Target="../notesMasters/notesMaster1.xml" /></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 /><Relationship Id="rId1" Type="http://schemas.openxmlformats.org/officeDocument/2006/relationships/notesMaster" Target="../notesMasters/notesMaster1.xml" /></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 /><Relationship Id="rId1" Type="http://schemas.openxmlformats.org/officeDocument/2006/relationships/notesMaster" Target="../notesMasters/notesMaster1.xml" /></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 /><Relationship Id="rId1" Type="http://schemas.openxmlformats.org/officeDocument/2006/relationships/notesMaster" Target="../notesMasters/notesMaster1.xml" /></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25fea2278a6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25fea2278a6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mostramos por encima los modelos estadísticos que se exponen en el artículo (aunque hay otros, </a:t>
            </a:r>
            <a:r>
              <a:rPr lang="es-ES" dirty="0" err="1"/>
              <a:t>e.g</a:t>
            </a:r>
            <a:r>
              <a:rPr lang="es-ES" dirty="0"/>
              <a:t>. Z-Score)</a:t>
            </a:r>
            <a:endParaRPr dirty="0"/>
          </a:p>
        </p:txBody>
      </p:sp>
    </p:spTree>
    <p:extLst>
      <p:ext uri="{BB962C8B-B14F-4D97-AF65-F5344CB8AC3E}">
        <p14:creationId xmlns:p14="http://schemas.microsoft.com/office/powerpoint/2010/main" val="18771209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Explicación de los métodos de machine </a:t>
            </a:r>
            <a:r>
              <a:rPr lang="es-ES" dirty="0" err="1"/>
              <a:t>learning</a:t>
            </a:r>
            <a:r>
              <a:rPr lang="es-ES" dirty="0"/>
              <a:t> y algunos ejemplos</a:t>
            </a:r>
            <a:endParaRPr dirty="0"/>
          </a:p>
        </p:txBody>
      </p:sp>
    </p:spTree>
    <p:extLst>
      <p:ext uri="{BB962C8B-B14F-4D97-AF65-F5344CB8AC3E}">
        <p14:creationId xmlns:p14="http://schemas.microsoft.com/office/powerpoint/2010/main" val="17765788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llegamos a los métodos híbridos, que ya habíamos dicho que son una combinación de los otros dos, pero dejo el diagrama por claridad. </a:t>
            </a:r>
          </a:p>
          <a:p>
            <a:pPr marL="0" lvl="0" indent="0" algn="l" rtl="0">
              <a:spcBef>
                <a:spcPts val="0"/>
              </a:spcBef>
              <a:spcAft>
                <a:spcPts val="0"/>
              </a:spcAft>
              <a:buNone/>
            </a:pPr>
            <a:r>
              <a:rPr lang="es-ES" dirty="0"/>
              <a:t>Lo nuevo es la parte de la derecha que son las características que se obtienen al crear modelos híbridos que incluyan los estadísticos y los ML</a:t>
            </a:r>
            <a:br>
              <a:rPr lang="es-ES" dirty="0"/>
            </a:br>
            <a:endParaRPr dirty="0"/>
          </a:p>
        </p:txBody>
      </p:sp>
    </p:spTree>
    <p:extLst>
      <p:ext uri="{BB962C8B-B14F-4D97-AF65-F5344CB8AC3E}">
        <p14:creationId xmlns:p14="http://schemas.microsoft.com/office/powerpoint/2010/main" val="15203080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introducimos los </a:t>
            </a:r>
            <a:r>
              <a:rPr lang="es-ES" dirty="0" err="1"/>
              <a:t>ensembles</a:t>
            </a:r>
            <a:r>
              <a:rPr lang="es-ES" dirty="0"/>
              <a:t> / </a:t>
            </a:r>
            <a:r>
              <a:rPr lang="es-ES" dirty="0" err="1"/>
              <a:t>multiple</a:t>
            </a:r>
            <a:r>
              <a:rPr lang="es-ES" dirty="0"/>
              <a:t> </a:t>
            </a:r>
            <a:r>
              <a:rPr lang="es-ES" dirty="0" err="1"/>
              <a:t>clasification</a:t>
            </a:r>
            <a:r>
              <a:rPr lang="es-ES" dirty="0"/>
              <a:t> </a:t>
            </a:r>
            <a:r>
              <a:rPr lang="es-ES" dirty="0" err="1"/>
              <a:t>systems</a:t>
            </a:r>
            <a:r>
              <a:rPr lang="es-ES" dirty="0"/>
              <a:t>. Dejo a la izquierda el diagrama por dejar encima de la mesa la “definición” y a la derecha se muestra los </a:t>
            </a:r>
            <a:r>
              <a:rPr lang="es-ES" dirty="0" err="1"/>
              <a:t>ensembles</a:t>
            </a:r>
            <a:r>
              <a:rPr lang="es-ES" dirty="0"/>
              <a:t> como una herramienta que puede aprovechar las diferentes técnicas y </a:t>
            </a:r>
            <a:r>
              <a:rPr lang="es-ES" dirty="0" err="1"/>
              <a:t>aproaches</a:t>
            </a:r>
            <a:r>
              <a:rPr lang="es-ES" dirty="0"/>
              <a:t> para lograr una técnica más robusta</a:t>
            </a:r>
            <a:endParaRPr dirty="0"/>
          </a:p>
        </p:txBody>
      </p:sp>
    </p:spTree>
    <p:extLst>
      <p:ext uri="{BB962C8B-B14F-4D97-AF65-F5344CB8AC3E}">
        <p14:creationId xmlns:p14="http://schemas.microsoft.com/office/powerpoint/2010/main" val="11356588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especificamos más cuáles son las ventajas de los </a:t>
            </a:r>
            <a:r>
              <a:rPr lang="es-ES" dirty="0" err="1"/>
              <a:t>ensembles</a:t>
            </a:r>
            <a:r>
              <a:rPr lang="es-ES" dirty="0"/>
              <a:t> para que se entienda por qué los queremos incluir en </a:t>
            </a:r>
            <a:r>
              <a:rPr lang="es-ES" dirty="0" err="1"/>
              <a:t>DeepVATS</a:t>
            </a:r>
            <a:endParaRPr dirty="0"/>
          </a:p>
        </p:txBody>
      </p:sp>
    </p:spTree>
    <p:extLst>
      <p:ext uri="{BB962C8B-B14F-4D97-AF65-F5344CB8AC3E}">
        <p14:creationId xmlns:p14="http://schemas.microsoft.com/office/powerpoint/2010/main" val="39381801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82688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presentamos </a:t>
            </a:r>
            <a:r>
              <a:rPr lang="es-ES" dirty="0" err="1"/>
              <a:t>deepvats</a:t>
            </a:r>
            <a:r>
              <a:rPr lang="es-ES" dirty="0"/>
              <a:t>. Dejo a la izquierda el significado del nombre y resumo a la derecha cuáles son sus características principales.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Las diapositivas 17-20 se centran en describir los tres módulos de </a:t>
            </a:r>
            <a:r>
              <a:rPr lang="es-ES" dirty="0" err="1"/>
              <a:t>Deepvats</a:t>
            </a:r>
            <a:r>
              <a:rPr lang="es-ES" dirty="0"/>
              <a:t> para dar una visión general de cómo se utilizaría la herramienta. En esta primera diapositiva se muestran los pasos que se siguen en e </a:t>
            </a:r>
            <a:r>
              <a:rPr lang="es-ES" dirty="0" err="1"/>
              <a:t>lmódulo</a:t>
            </a:r>
            <a:r>
              <a:rPr lang="es-ES" dirty="0"/>
              <a:t> de Deep </a:t>
            </a:r>
            <a:r>
              <a:rPr lang="es-ES" dirty="0" err="1"/>
              <a:t>Learning</a:t>
            </a:r>
            <a:r>
              <a:rPr lang="es-ES" dirty="0"/>
              <a:t> para acabar construyendo un </a:t>
            </a:r>
            <a:r>
              <a:rPr lang="es-ES" dirty="0" err="1"/>
              <a:t>dataset</a:t>
            </a:r>
            <a:r>
              <a:rPr lang="es-ES" dirty="0"/>
              <a:t> y entrenando un modelo. La referencia a la figura la he puesto al final porque está recortada.</a:t>
            </a:r>
            <a:endParaRPr dirty="0"/>
          </a:p>
        </p:txBody>
      </p:sp>
    </p:spTree>
    <p:extLst>
      <p:ext uri="{BB962C8B-B14F-4D97-AF65-F5344CB8AC3E}">
        <p14:creationId xmlns:p14="http://schemas.microsoft.com/office/powerpoint/2010/main" val="14822259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se muestra el módulo Storage / Data </a:t>
            </a:r>
            <a:r>
              <a:rPr lang="es-ES" dirty="0" err="1"/>
              <a:t>management</a:t>
            </a:r>
            <a:r>
              <a:rPr lang="es-ES" dirty="0"/>
              <a:t>. Está todo escrito</a:t>
            </a:r>
            <a:endParaRPr dirty="0"/>
          </a:p>
        </p:txBody>
      </p:sp>
    </p:spTree>
    <p:extLst>
      <p:ext uri="{BB962C8B-B14F-4D97-AF65-F5344CB8AC3E}">
        <p14:creationId xmlns:p14="http://schemas.microsoft.com/office/powerpoint/2010/main" val="15526798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5393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5c808e285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5c808e285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Esta es la imagen completa, para resumir lo visto en las 3 diapositivas anteriores: creamos el </a:t>
            </a:r>
            <a:r>
              <a:rPr lang="es-ES" dirty="0" err="1"/>
              <a:t>dataset</a:t>
            </a:r>
            <a:r>
              <a:rPr lang="es-ES" dirty="0"/>
              <a:t>, entrenamos el modelo, guardamos la serie temporal y el </a:t>
            </a:r>
            <a:r>
              <a:rPr lang="es-ES" dirty="0" err="1"/>
              <a:t>encoder</a:t>
            </a:r>
            <a:r>
              <a:rPr lang="es-ES" dirty="0"/>
              <a:t>, se lo pasamos al módulo de visual </a:t>
            </a:r>
            <a:r>
              <a:rPr lang="es-ES" dirty="0" err="1"/>
              <a:t>analytics</a:t>
            </a:r>
            <a:r>
              <a:rPr lang="es-ES" dirty="0"/>
              <a:t> y analizamos las características de la serie temporal</a:t>
            </a:r>
            <a:endParaRPr dirty="0"/>
          </a:p>
        </p:txBody>
      </p:sp>
    </p:spTree>
    <p:extLst>
      <p:ext uri="{BB962C8B-B14F-4D97-AF65-F5344CB8AC3E}">
        <p14:creationId xmlns:p14="http://schemas.microsoft.com/office/powerpoint/2010/main" val="11345854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En esta imagen se muestra el ciclo completo de </a:t>
            </a:r>
            <a:r>
              <a:rPr lang="es-ES" dirty="0" err="1"/>
              <a:t>deepvats</a:t>
            </a:r>
            <a:r>
              <a:rPr lang="es-ES" dirty="0"/>
              <a:t> a modo de resumen, haciendo hincapié en la modificación &amp; entrenamiento del modelo de DL en función del resultado del análisis humano</a:t>
            </a:r>
            <a:endParaRPr dirty="0"/>
          </a:p>
        </p:txBody>
      </p:sp>
    </p:spTree>
    <p:extLst>
      <p:ext uri="{BB962C8B-B14F-4D97-AF65-F5344CB8AC3E}">
        <p14:creationId xmlns:p14="http://schemas.microsoft.com/office/powerpoint/2010/main" val="37147106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 continuación, se van a mostrar los resultados experimentales del análisis del funcionamiento de </a:t>
            </a:r>
            <a:r>
              <a:rPr lang="es-ES" dirty="0" err="1"/>
              <a:t>DeepVATS</a:t>
            </a:r>
            <a:r>
              <a:rPr lang="es-ES" dirty="0"/>
              <a:t>. A continuación, se describirán brevemente los </a:t>
            </a:r>
            <a:r>
              <a:rPr lang="es-ES" dirty="0" err="1"/>
              <a:t>datasets</a:t>
            </a:r>
            <a:r>
              <a:rPr lang="es-ES" dirty="0"/>
              <a:t> utilizados, las </a:t>
            </a:r>
            <a:r>
              <a:rPr lang="es-ES" dirty="0" err="1"/>
              <a:t>capabilities</a:t>
            </a:r>
            <a:r>
              <a:rPr lang="es-ES" dirty="0"/>
              <a:t> analizadas y qué se ha analizado respecto a las mismas</a:t>
            </a:r>
            <a:endParaRPr dirty="0"/>
          </a:p>
        </p:txBody>
      </p:sp>
    </p:spTree>
    <p:extLst>
      <p:ext uri="{BB962C8B-B14F-4D97-AF65-F5344CB8AC3E}">
        <p14:creationId xmlns:p14="http://schemas.microsoft.com/office/powerpoint/2010/main" val="23624185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Está todo escrito, son los </a:t>
            </a:r>
            <a:r>
              <a:rPr lang="es-ES" dirty="0" err="1"/>
              <a:t>datasets</a:t>
            </a:r>
            <a:r>
              <a:rPr lang="es-ES" dirty="0"/>
              <a:t> que se han utilizado. El primero es de construcción propia y el resto son de datos reales de diferentes bibliotecas de datos</a:t>
            </a:r>
            <a:endParaRPr dirty="0"/>
          </a:p>
        </p:txBody>
      </p:sp>
    </p:spTree>
    <p:extLst>
      <p:ext uri="{BB962C8B-B14F-4D97-AF65-F5344CB8AC3E}">
        <p14:creationId xmlns:p14="http://schemas.microsoft.com/office/powerpoint/2010/main" val="19029014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Nombrar las </a:t>
            </a:r>
            <a:r>
              <a:rPr lang="es-ES" dirty="0" err="1"/>
              <a:t>capabilities</a:t>
            </a:r>
            <a:r>
              <a:rPr lang="es-ES" dirty="0"/>
              <a:t> analizadas y describirlas. Si sobra porque se dice de palabra, se puede quitar la columna de la derecha y dejar la tercera en amarillo. Ahora mismo, está todo escrito. No termino de estar convencida de que se lea lo que he escrito en tamaño 10</a:t>
            </a:r>
            <a:endParaRPr dirty="0"/>
          </a:p>
        </p:txBody>
      </p:sp>
    </p:spTree>
    <p:extLst>
      <p:ext uri="{BB962C8B-B14F-4D97-AF65-F5344CB8AC3E}">
        <p14:creationId xmlns:p14="http://schemas.microsoft.com/office/powerpoint/2010/main" val="9568826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se muestra la capacidad de </a:t>
            </a:r>
            <a:r>
              <a:rPr lang="es-ES" dirty="0" err="1"/>
              <a:t>Deepvats</a:t>
            </a:r>
            <a:r>
              <a:rPr lang="es-ES" dirty="0"/>
              <a:t> para extraer los segmentos de series temporales así como los </a:t>
            </a:r>
            <a:r>
              <a:rPr lang="es-ES" dirty="0" err="1"/>
              <a:t>timestamps</a:t>
            </a:r>
            <a:r>
              <a:rPr lang="es-ES" dirty="0"/>
              <a:t> de “salto” de un segmento a otro. También se coge la figura del artículo para mostrar su capacidad de segmentación de series de tiempo largas cíclicas.</a:t>
            </a:r>
            <a:endParaRPr dirty="0"/>
          </a:p>
        </p:txBody>
      </p:sp>
    </p:spTree>
    <p:extLst>
      <p:ext uri="{BB962C8B-B14F-4D97-AF65-F5344CB8AC3E}">
        <p14:creationId xmlns:p14="http://schemas.microsoft.com/office/powerpoint/2010/main" val="156486943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lo  mismo, pero con los patrones repetitivos y los </a:t>
            </a:r>
            <a:r>
              <a:rPr lang="es-ES" dirty="0" err="1"/>
              <a:t>outliers</a:t>
            </a:r>
            <a:r>
              <a:rPr lang="es-ES" dirty="0"/>
              <a:t>. La imagen está en la diapositiva siguiente porque no caben. Dejo allí una frase de resumen</a:t>
            </a:r>
            <a:endParaRPr dirty="0"/>
          </a:p>
        </p:txBody>
      </p:sp>
    </p:spTree>
    <p:extLst>
      <p:ext uri="{BB962C8B-B14F-4D97-AF65-F5344CB8AC3E}">
        <p14:creationId xmlns:p14="http://schemas.microsoft.com/office/powerpoint/2010/main" val="250998547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46019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Por encima, es un “no se ha podido demostrar que vaya bien”</a:t>
            </a:r>
            <a:endParaRPr dirty="0"/>
          </a:p>
        </p:txBody>
      </p:sp>
    </p:spTree>
    <p:extLst>
      <p:ext uri="{BB962C8B-B14F-4D97-AF65-F5344CB8AC3E}">
        <p14:creationId xmlns:p14="http://schemas.microsoft.com/office/powerpoint/2010/main" val="2912888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se muestran los pasos que he visto en el artículo de </a:t>
            </a:r>
            <a:r>
              <a:rPr lang="es-ES" dirty="0" err="1"/>
              <a:t>deepvats</a:t>
            </a:r>
            <a:r>
              <a:rPr lang="es-ES" dirty="0"/>
              <a:t> para analizar cómo se comporta con los patrones multidimensionales, llegando a la conclusión de que es capaz de detectar patrones evitando los efectos de las variables de ruido</a:t>
            </a:r>
            <a:endParaRPr dirty="0"/>
          </a:p>
        </p:txBody>
      </p:sp>
    </p:spTree>
    <p:extLst>
      <p:ext uri="{BB962C8B-B14F-4D97-AF65-F5344CB8AC3E}">
        <p14:creationId xmlns:p14="http://schemas.microsoft.com/office/powerpoint/2010/main" val="34080400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Presentación del artículo + autores</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se muestra la capacidad de </a:t>
            </a:r>
            <a:r>
              <a:rPr lang="es-ES" dirty="0" err="1"/>
              <a:t>Deepvats</a:t>
            </a:r>
            <a:r>
              <a:rPr lang="es-ES" dirty="0"/>
              <a:t> para extraer los segmentos de series temporales así como los </a:t>
            </a:r>
            <a:r>
              <a:rPr lang="es-ES" dirty="0" err="1"/>
              <a:t>timestamps</a:t>
            </a:r>
            <a:r>
              <a:rPr lang="es-ES" dirty="0"/>
              <a:t> de “salto” de un segmento a otro. También se coge la figura del artículo para mostrar su capacidad de segmentación de series de tiempo largas cíclicas.</a:t>
            </a:r>
            <a:endParaRPr dirty="0"/>
          </a:p>
        </p:txBody>
      </p:sp>
    </p:spTree>
    <p:extLst>
      <p:ext uri="{BB962C8B-B14F-4D97-AF65-F5344CB8AC3E}">
        <p14:creationId xmlns:p14="http://schemas.microsoft.com/office/powerpoint/2010/main" val="6678272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lo  mismo, pero con los patrones repetitivos y los </a:t>
            </a:r>
            <a:r>
              <a:rPr lang="es-ES" dirty="0" err="1"/>
              <a:t>outliers</a:t>
            </a:r>
            <a:r>
              <a:rPr lang="es-ES" dirty="0"/>
              <a:t>. La imagen está en la diapositiva siguiente porque no caben. Dejo allí una frase de resumen</a:t>
            </a:r>
            <a:endParaRPr dirty="0"/>
          </a:p>
        </p:txBody>
      </p:sp>
    </p:spTree>
    <p:extLst>
      <p:ext uri="{BB962C8B-B14F-4D97-AF65-F5344CB8AC3E}">
        <p14:creationId xmlns:p14="http://schemas.microsoft.com/office/powerpoint/2010/main" val="27563472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se muestran los diferentes campos de aplicación. Está todo escrito, aunque se puede mencionar alguno de nuestros ejemplos por encima en solar radio flux, </a:t>
            </a:r>
            <a:r>
              <a:rPr lang="es-ES" dirty="0" err="1"/>
              <a:t>aerospace</a:t>
            </a:r>
            <a:r>
              <a:rPr lang="es-ES" dirty="0"/>
              <a:t> o </a:t>
            </a:r>
            <a:r>
              <a:rPr lang="es-ES" dirty="0" err="1"/>
              <a:t>missinformation</a:t>
            </a:r>
            <a:endParaRPr dirty="0"/>
          </a:p>
        </p:txBody>
      </p:sp>
    </p:spTree>
    <p:extLst>
      <p:ext uri="{BB962C8B-B14F-4D97-AF65-F5344CB8AC3E}">
        <p14:creationId xmlns:p14="http://schemas.microsoft.com/office/powerpoint/2010/main" val="11455187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Esta ya es la conclusión. Pasar por encima, haciendo </a:t>
            </a:r>
            <a:r>
              <a:rPr lang="es-ES" dirty="0" err="1"/>
              <a:t>incapié</a:t>
            </a:r>
            <a:r>
              <a:rPr lang="es-ES" dirty="0"/>
              <a:t> en que el objetivo final es incluir las técnicas en </a:t>
            </a:r>
            <a:r>
              <a:rPr lang="es-ES" dirty="0" err="1"/>
              <a:t>DeepVATS</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s-ES" dirty="0"/>
          </a:p>
          <a:p>
            <a:pPr marL="0" lvl="0" indent="0" algn="l" rtl="0">
              <a:spcBef>
                <a:spcPts val="0"/>
              </a:spcBef>
              <a:spcAft>
                <a:spcPts val="0"/>
              </a:spcAft>
              <a:buNone/>
            </a:pPr>
            <a:r>
              <a:rPr lang="es-ES" dirty="0"/>
              <a:t>Y estas son las referencias…</a:t>
            </a:r>
            <a:endParaRPr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08107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51477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La imagen está puesta como ejemplo de serie temporal. Se puede utilizar, por ejemplo, para analizar cómo a las 00:40 hay un dato anómalo (velocidad demasiado pequeña). </a:t>
            </a:r>
            <a:endParaRPr dirty="0"/>
          </a:p>
        </p:txBody>
      </p:sp>
    </p:spTree>
    <p:extLst>
      <p:ext uri="{BB962C8B-B14F-4D97-AF65-F5344CB8AC3E}">
        <p14:creationId xmlns:p14="http://schemas.microsoft.com/office/powerpoint/2010/main" val="38048456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Aquí se resume lo que se van a encontrar en el artículo: </a:t>
            </a:r>
            <a:br>
              <a:rPr lang="es-ES" dirty="0"/>
            </a:br>
            <a:r>
              <a:rPr lang="es-ES" dirty="0"/>
              <a:t>- Se exponen las diferentes técnicas para la detección de anomalías y se clasifican en función de sus características (en estadísticos, Machine </a:t>
            </a:r>
            <a:r>
              <a:rPr lang="es-ES" dirty="0" err="1"/>
              <a:t>Learning</a:t>
            </a:r>
            <a:r>
              <a:rPr lang="es-ES" dirty="0"/>
              <a:t> e </a:t>
            </a:r>
            <a:r>
              <a:rPr lang="es-ES" dirty="0" err="1"/>
              <a:t>híbridoos</a:t>
            </a:r>
            <a:r>
              <a:rPr lang="es-ES" dirty="0"/>
              <a:t>)</a:t>
            </a:r>
            <a:br>
              <a:rPr lang="es-ES" dirty="0"/>
            </a:br>
            <a:r>
              <a:rPr lang="es-ES" dirty="0"/>
              <a:t>- Se muestran bastantes aplicaciones como la aeronáutica</a:t>
            </a:r>
          </a:p>
          <a:p>
            <a:pPr marL="171450" lvl="0" indent="-171450" algn="l" rtl="0">
              <a:spcBef>
                <a:spcPts val="0"/>
              </a:spcBef>
              <a:spcAft>
                <a:spcPts val="0"/>
              </a:spcAft>
              <a:buFontTx/>
              <a:buChar char="-"/>
            </a:pPr>
            <a:r>
              <a:rPr lang="es-ES" dirty="0"/>
              <a:t>Se exponen los </a:t>
            </a:r>
            <a:r>
              <a:rPr lang="es-ES" dirty="0" err="1"/>
              <a:t>ensembles</a:t>
            </a:r>
            <a:r>
              <a:rPr lang="es-ES" dirty="0"/>
              <a:t> como una técnica que ha demostrado ser una buena herramienta para obtener detectores de anomalías más precisos y robustos</a:t>
            </a:r>
          </a:p>
          <a:p>
            <a:pPr marL="171450" lvl="0" indent="-171450" algn="l" rtl="0">
              <a:spcBef>
                <a:spcPts val="0"/>
              </a:spcBef>
              <a:spcAft>
                <a:spcPts val="0"/>
              </a:spcAft>
              <a:buFontTx/>
              <a:buChar char="-"/>
            </a:pPr>
            <a:r>
              <a:rPr lang="es-ES" dirty="0"/>
              <a:t>Por último, se discuten los diferentes retos que nos encontramos</a:t>
            </a:r>
            <a:endParaRPr dirty="0"/>
          </a:p>
        </p:txBody>
      </p:sp>
    </p:spTree>
    <p:extLst>
      <p:ext uri="{BB962C8B-B14F-4D97-AF65-F5344CB8AC3E}">
        <p14:creationId xmlns:p14="http://schemas.microsoft.com/office/powerpoint/2010/main" val="26352601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El =&gt; es un “</a:t>
            </a:r>
            <a:r>
              <a:rPr lang="es-ES" dirty="0" err="1"/>
              <a:t>making</a:t>
            </a:r>
            <a:r>
              <a:rPr lang="es-ES" dirty="0"/>
              <a:t>”</a:t>
            </a: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Tal cual está, es el índice</a:t>
            </a:r>
            <a:endParaRPr dirty="0"/>
          </a:p>
        </p:txBody>
      </p:sp>
    </p:spTree>
    <p:extLst>
      <p:ext uri="{BB962C8B-B14F-4D97-AF65-F5344CB8AC3E}">
        <p14:creationId xmlns:p14="http://schemas.microsoft.com/office/powerpoint/2010/main" val="2254421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Es el resumen de los retos que hay presentes en la detección de anomalías para series temporales online. Por orden:</a:t>
            </a:r>
            <a:br>
              <a:rPr lang="es-ES" dirty="0"/>
            </a:br>
            <a:r>
              <a:rPr lang="es-ES" dirty="0"/>
              <a:t>1er =&gt; Es un so</a:t>
            </a:r>
            <a:br>
              <a:rPr lang="es-ES" dirty="0"/>
            </a:br>
            <a:r>
              <a:rPr lang="es-ES" dirty="0"/>
              <a:t>2º =&gt; so</a:t>
            </a:r>
            <a:br>
              <a:rPr lang="es-ES" dirty="0"/>
            </a:br>
            <a:r>
              <a:rPr lang="es-ES" dirty="0"/>
              <a:t>3 =&gt; </a:t>
            </a:r>
            <a:r>
              <a:rPr lang="es-ES" dirty="0" err="1"/>
              <a:t>which</a:t>
            </a:r>
            <a:r>
              <a:rPr lang="es-ES" dirty="0"/>
              <a:t> </a:t>
            </a:r>
            <a:r>
              <a:rPr lang="es-ES" dirty="0" err="1"/>
              <a:t>is</a:t>
            </a:r>
            <a:r>
              <a:rPr lang="es-ES" dirty="0"/>
              <a:t> </a:t>
            </a:r>
            <a:r>
              <a:rPr lang="es-ES" dirty="0" err="1"/>
              <a:t>called</a:t>
            </a:r>
            <a:r>
              <a:rPr lang="es-ES" dirty="0"/>
              <a:t>..</a:t>
            </a:r>
            <a:br>
              <a:rPr lang="es-ES" dirty="0"/>
            </a:br>
            <a:r>
              <a:rPr lang="es-ES" dirty="0"/>
              <a:t>4 =&gt; Explicación del concept </a:t>
            </a:r>
            <a:r>
              <a:rPr lang="es-ES" dirty="0" err="1"/>
              <a:t>drift</a:t>
            </a:r>
            <a:r>
              <a:rPr lang="es-ES" dirty="0"/>
              <a:t>. Necesidad de adaptación en cada iteración </a:t>
            </a:r>
            <a:br>
              <a:rPr lang="es-ES" dirty="0"/>
            </a:br>
            <a:r>
              <a:rPr lang="es-ES" dirty="0"/>
              <a:t>5=&gt; Lo que se consigue con la adaptación de cada iteración</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5c3ca0926e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5c3ca0926e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Esta diapositiva es para explicar la clasificación desde un punto de vista genérico. Es un apartado más teórico por mostrar por encima lo que hay como “excusa” para acabar mostrando los </a:t>
            </a:r>
            <a:r>
              <a:rPr lang="es-ES" dirty="0" err="1"/>
              <a:t>ensembles</a:t>
            </a:r>
            <a:r>
              <a:rPr lang="es-ES" dirty="0"/>
              <a:t> heterogéneos que es lo que queremos meter en </a:t>
            </a:r>
            <a:r>
              <a:rPr lang="es-ES" dirty="0" err="1"/>
              <a:t>DeepVATS</a:t>
            </a:r>
            <a:endParaRPr dirty="0"/>
          </a:p>
        </p:txBody>
      </p:sp>
    </p:spTree>
    <p:extLst>
      <p:ext uri="{BB962C8B-B14F-4D97-AF65-F5344CB8AC3E}">
        <p14:creationId xmlns:p14="http://schemas.microsoft.com/office/powerpoint/2010/main" val="24764821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image" Target="../media/image1.png"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3">
            <a:lum/>
          </a:blip>
          <a:srcRect/>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xml" /><Relationship Id="rId1" Type="http://schemas.openxmlformats.org/officeDocument/2006/relationships/slideLayout" Target="../slideLayouts/slideLayout11.xml"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1.xml" /></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 /><Relationship Id="rId1" Type="http://schemas.openxmlformats.org/officeDocument/2006/relationships/slideLayout" Target="../slideLayouts/slideLayout11.xml" /></Relationships>
</file>

<file path=ppt/slides/_rels/slide12.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12.xml" /><Relationship Id="rId1" Type="http://schemas.openxmlformats.org/officeDocument/2006/relationships/slideLayout" Target="../slideLayouts/slideLayout11.xml" /></Relationships>
</file>

<file path=ppt/slides/_rels/slide13.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13.xml" /><Relationship Id="rId1" Type="http://schemas.openxmlformats.org/officeDocument/2006/relationships/slideLayout" Target="../slideLayouts/slideLayout11.xml" /><Relationship Id="rId5" Type="http://schemas.openxmlformats.org/officeDocument/2006/relationships/image" Target="../media/image6.png" /><Relationship Id="rId4" Type="http://schemas.openxmlformats.org/officeDocument/2006/relationships/image" Target="../media/image5.png" /></Relationships>
</file>

<file path=ppt/slides/_rels/slide14.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14.xml" /><Relationship Id="rId1" Type="http://schemas.openxmlformats.org/officeDocument/2006/relationships/slideLayout" Target="../slideLayouts/slideLayout11.xml" /></Relationships>
</file>

<file path=ppt/slides/_rels/slide15.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15.xml" /><Relationship Id="rId1" Type="http://schemas.openxmlformats.org/officeDocument/2006/relationships/slideLayout" Target="../slideLayouts/slideLayout11.xml" /></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 /><Relationship Id="rId1" Type="http://schemas.openxmlformats.org/officeDocument/2006/relationships/slideLayout" Target="../slideLayouts/slideLayout11.xml" /></Relationships>
</file>

<file path=ppt/slides/_rels/slide17.xml.rels><?xml version="1.0" encoding="UTF-8" standalone="yes"?>
<Relationships xmlns="http://schemas.openxmlformats.org/package/2006/relationships"><Relationship Id="rId3" Type="http://schemas.openxmlformats.org/officeDocument/2006/relationships/image" Target="../media/image7.emf" /><Relationship Id="rId2" Type="http://schemas.openxmlformats.org/officeDocument/2006/relationships/notesSlide" Target="../notesSlides/notesSlide17.xml" /><Relationship Id="rId1" Type="http://schemas.openxmlformats.org/officeDocument/2006/relationships/slideLayout" Target="../slideLayouts/slideLayout11.xml" /></Relationships>
</file>

<file path=ppt/slides/_rels/slide18.xml.rels><?xml version="1.0" encoding="UTF-8" standalone="yes"?>
<Relationships xmlns="http://schemas.openxmlformats.org/package/2006/relationships"><Relationship Id="rId3" Type="http://schemas.openxmlformats.org/officeDocument/2006/relationships/image" Target="../media/image7.emf" /><Relationship Id="rId2" Type="http://schemas.openxmlformats.org/officeDocument/2006/relationships/notesSlide" Target="../notesSlides/notesSlide18.xml" /><Relationship Id="rId1" Type="http://schemas.openxmlformats.org/officeDocument/2006/relationships/slideLayout" Target="../slideLayouts/slideLayout11.xml" /></Relationships>
</file>

<file path=ppt/slides/_rels/slide19.xml.rels><?xml version="1.0" encoding="UTF-8" standalone="yes"?>
<Relationships xmlns="http://schemas.openxmlformats.org/package/2006/relationships"><Relationship Id="rId3" Type="http://schemas.openxmlformats.org/officeDocument/2006/relationships/image" Target="../media/image7.emf" /><Relationship Id="rId2" Type="http://schemas.openxmlformats.org/officeDocument/2006/relationships/notesSlide" Target="../notesSlides/notesSlide19.xml" /><Relationship Id="rId1" Type="http://schemas.openxmlformats.org/officeDocument/2006/relationships/slideLayout" Target="../slideLayouts/slideLayout11.xml" /></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 /><Relationship Id="rId1" Type="http://schemas.openxmlformats.org/officeDocument/2006/relationships/slideLayout" Target="../slideLayouts/slideLayout11.xml" /></Relationships>
</file>

<file path=ppt/slides/_rels/slide20.xml.rels><?xml version="1.0" encoding="UTF-8" standalone="yes"?>
<Relationships xmlns="http://schemas.openxmlformats.org/package/2006/relationships"><Relationship Id="rId3" Type="http://schemas.openxmlformats.org/officeDocument/2006/relationships/image" Target="../media/image7.emf" /><Relationship Id="rId2" Type="http://schemas.openxmlformats.org/officeDocument/2006/relationships/notesSlide" Target="../notesSlides/notesSlide20.xml" /><Relationship Id="rId1" Type="http://schemas.openxmlformats.org/officeDocument/2006/relationships/slideLayout" Target="../slideLayouts/slideLayout11.xml" /></Relationships>
</file>

<file path=ppt/slides/_rels/slide21.xml.rels><?xml version="1.0" encoding="UTF-8" standalone="yes"?>
<Relationships xmlns="http://schemas.openxmlformats.org/package/2006/relationships"><Relationship Id="rId3" Type="http://schemas.openxmlformats.org/officeDocument/2006/relationships/image" Target="../media/image8.png" /><Relationship Id="rId2" Type="http://schemas.openxmlformats.org/officeDocument/2006/relationships/notesSlide" Target="../notesSlides/notesSlide21.xml" /><Relationship Id="rId1" Type="http://schemas.openxmlformats.org/officeDocument/2006/relationships/slideLayout" Target="../slideLayouts/slideLayout11.xml" /></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 /><Relationship Id="rId1" Type="http://schemas.openxmlformats.org/officeDocument/2006/relationships/slideLayout" Target="../slideLayouts/slideLayout11.xml" /></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 /><Relationship Id="rId1" Type="http://schemas.openxmlformats.org/officeDocument/2006/relationships/slideLayout" Target="../slideLayouts/slideLayout11.xml" /></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 /><Relationship Id="rId1" Type="http://schemas.openxmlformats.org/officeDocument/2006/relationships/slideLayout" Target="../slideLayouts/slideLayout11.xml" /></Relationships>
</file>

<file path=ppt/slides/_rels/slide25.xml.rels><?xml version="1.0" encoding="UTF-8" standalone="yes"?>
<Relationships xmlns="http://schemas.openxmlformats.org/package/2006/relationships"><Relationship Id="rId3" Type="http://schemas.openxmlformats.org/officeDocument/2006/relationships/image" Target="../media/image9.emf" /><Relationship Id="rId2" Type="http://schemas.openxmlformats.org/officeDocument/2006/relationships/notesSlide" Target="../notesSlides/notesSlide25.xml" /><Relationship Id="rId1" Type="http://schemas.openxmlformats.org/officeDocument/2006/relationships/slideLayout" Target="../slideLayouts/slideLayout11.xml" /></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 /><Relationship Id="rId1" Type="http://schemas.openxmlformats.org/officeDocument/2006/relationships/slideLayout" Target="../slideLayouts/slideLayout11.xml" /></Relationships>
</file>

<file path=ppt/slides/_rels/slide27.xml.rels><?xml version="1.0" encoding="UTF-8" standalone="yes"?>
<Relationships xmlns="http://schemas.openxmlformats.org/package/2006/relationships"><Relationship Id="rId3" Type="http://schemas.openxmlformats.org/officeDocument/2006/relationships/image" Target="../media/image9.emf" /><Relationship Id="rId2" Type="http://schemas.openxmlformats.org/officeDocument/2006/relationships/notesSlide" Target="../notesSlides/notesSlide27.xml" /><Relationship Id="rId1" Type="http://schemas.openxmlformats.org/officeDocument/2006/relationships/slideLayout" Target="../slideLayouts/slideLayout11.xml" /></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 /><Relationship Id="rId1" Type="http://schemas.openxmlformats.org/officeDocument/2006/relationships/slideLayout" Target="../slideLayouts/slideLayout11.xml" /></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 /><Relationship Id="rId1" Type="http://schemas.openxmlformats.org/officeDocument/2006/relationships/slideLayout" Target="../slideLayouts/slideLayout11.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1.xml" /></Relationships>
</file>

<file path=ppt/slides/_rels/slide30.xml.rels><?xml version="1.0" encoding="UTF-8" standalone="yes"?>
<Relationships xmlns="http://schemas.openxmlformats.org/package/2006/relationships"><Relationship Id="rId3" Type="http://schemas.openxmlformats.org/officeDocument/2006/relationships/image" Target="../media/image10.emf" /><Relationship Id="rId2" Type="http://schemas.openxmlformats.org/officeDocument/2006/relationships/notesSlide" Target="../notesSlides/notesSlide30.xml" /><Relationship Id="rId1" Type="http://schemas.openxmlformats.org/officeDocument/2006/relationships/slideLayout" Target="../slideLayouts/slideLayout11.xml" /></Relationships>
</file>

<file path=ppt/slides/_rels/slide31.xml.rels><?xml version="1.0" encoding="UTF-8" standalone="yes"?>
<Relationships xmlns="http://schemas.openxmlformats.org/package/2006/relationships"><Relationship Id="rId3" Type="http://schemas.openxmlformats.org/officeDocument/2006/relationships/image" Target="../media/image11.emf" /><Relationship Id="rId2" Type="http://schemas.openxmlformats.org/officeDocument/2006/relationships/notesSlide" Target="../notesSlides/notesSlide31.xml" /><Relationship Id="rId1" Type="http://schemas.openxmlformats.org/officeDocument/2006/relationships/slideLayout" Target="../slideLayouts/slideLayout11.xml" /></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 /><Relationship Id="rId1" Type="http://schemas.openxmlformats.org/officeDocument/2006/relationships/slideLayout" Target="../slideLayouts/slideLayout11.xml" /></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 /><Relationship Id="rId1" Type="http://schemas.openxmlformats.org/officeDocument/2006/relationships/slideLayout" Target="../slideLayouts/slideLayout11.xml" /></Relationships>
</file>

<file path=ppt/slides/_rels/slide34.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34.xml" /><Relationship Id="rId1" Type="http://schemas.openxmlformats.org/officeDocument/2006/relationships/slideLayout" Target="../slideLayouts/slideLayout11.xml" /></Relationships>
</file>

<file path=ppt/slides/_rels/slide35.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35.xml" /><Relationship Id="rId1" Type="http://schemas.openxmlformats.org/officeDocument/2006/relationships/slideLayout" Target="../slideLayouts/slideLayout11.xml" /></Relationships>
</file>

<file path=ppt/slides/_rels/slide36.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36.xml" /><Relationship Id="rId1" Type="http://schemas.openxmlformats.org/officeDocument/2006/relationships/slideLayout" Target="../slideLayouts/slideLayout11.xml" /></Relationships>
</file>

<file path=ppt/slides/_rels/slide37.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37.xml" /><Relationship Id="rId1" Type="http://schemas.openxmlformats.org/officeDocument/2006/relationships/slideLayout" Target="../slideLayouts/slideLayout11.xml" /></Relationships>
</file>

<file path=ppt/slides/_rels/slide4.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4.xml" /><Relationship Id="rId1" Type="http://schemas.openxmlformats.org/officeDocument/2006/relationships/slideLayout" Target="../slideLayouts/slideLayout11.xml" /></Relationships>
</file>

<file path=ppt/slides/_rels/slide5.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5.xml" /><Relationship Id="rId1" Type="http://schemas.openxmlformats.org/officeDocument/2006/relationships/slideLayout" Target="../slideLayouts/slideLayout11.xml" /></Relationships>
</file>

<file path=ppt/slides/_rels/slide6.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6.xml" /><Relationship Id="rId1" Type="http://schemas.openxmlformats.org/officeDocument/2006/relationships/slideLayout" Target="../slideLayouts/slideLayout11.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1.xml" /></Relationships>
</file>

<file path=ppt/slides/_rels/slide8.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8.xml" /><Relationship Id="rId1" Type="http://schemas.openxmlformats.org/officeDocument/2006/relationships/slideLayout" Target="../slideLayouts/slideLayout11.xml" /></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 /><Relationship Id="rId1" Type="http://schemas.openxmlformats.org/officeDocument/2006/relationships/slideLayout" Target="../slideLayouts/slideLayout11.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pic>
        <p:nvPicPr>
          <p:cNvPr id="59" name="Google Shape;59;p14"/>
          <p:cNvPicPr preferRelativeResize="0"/>
          <p:nvPr/>
        </p:nvPicPr>
        <p:blipFill rotWithShape="1">
          <a:blip r:embed="rId3">
            <a:alphaModFix/>
          </a:blip>
          <a:srcRect b="5446"/>
          <a:stretch/>
        </p:blipFill>
        <p:spPr>
          <a:xfrm>
            <a:off x="0" y="0"/>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5" name="Google Shape;59;p13">
            <a:extLst>
              <a:ext uri="{FF2B5EF4-FFF2-40B4-BE49-F238E27FC236}">
                <a16:creationId xmlns:a16="http://schemas.microsoft.com/office/drawing/2014/main" id="{4DF78D84-668C-4BC7-9170-F243898612BB}"/>
              </a:ext>
            </a:extLst>
          </p:cNvPr>
          <p:cNvSpPr txBox="1"/>
          <p:nvPr/>
        </p:nvSpPr>
        <p:spPr>
          <a:xfrm>
            <a:off x="290030" y="2017535"/>
            <a:ext cx="3897313" cy="1046410"/>
          </a:xfrm>
          <a:prstGeom prst="rect">
            <a:avLst/>
          </a:prstGeom>
          <a:noFill/>
          <a:ln>
            <a:noFill/>
          </a:ln>
        </p:spPr>
        <p:txBody>
          <a:bodyPr spcFirstLastPara="1" wrap="square" lIns="91425" tIns="91425" rIns="91425" bIns="91425" anchor="t" anchorCtr="0">
            <a:spAutoFit/>
          </a:bodyPr>
          <a:lstStyle/>
          <a:p>
            <a:endParaRPr lang="es-ES" dirty="0">
              <a:solidFill>
                <a:srgbClr val="FFFF00"/>
              </a:solidFill>
            </a:endParaRPr>
          </a:p>
          <a:p>
            <a:pPr>
              <a:buClr>
                <a:srgbClr val="FFFF00"/>
              </a:buClr>
              <a:tabLst>
                <a:tab pos="540000" algn="l"/>
              </a:tabLst>
            </a:pPr>
            <a:r>
              <a:rPr lang="es-ES" b="1" dirty="0" err="1">
                <a:solidFill>
                  <a:schemeClr val="bg1">
                    <a:lumMod val="95000"/>
                  </a:schemeClr>
                </a:solidFill>
              </a:rPr>
              <a:t>Statistical</a:t>
            </a:r>
            <a:r>
              <a:rPr lang="es-ES" b="1" dirty="0">
                <a:solidFill>
                  <a:schemeClr val="bg1">
                    <a:lumMod val="95000"/>
                  </a:schemeClr>
                </a:solidFill>
              </a:rPr>
              <a:t> </a:t>
            </a:r>
            <a:r>
              <a:rPr lang="es-ES" b="1" dirty="0" err="1">
                <a:solidFill>
                  <a:schemeClr val="bg1">
                    <a:lumMod val="95000"/>
                  </a:schemeClr>
                </a:solidFill>
              </a:rPr>
              <a:t>techiniques</a:t>
            </a:r>
            <a:endParaRPr lang="es-ES" b="1" dirty="0">
              <a:solidFill>
                <a:schemeClr val="bg1">
                  <a:lumMod val="95000"/>
                </a:schemeClr>
              </a:solidFill>
            </a:endParaRPr>
          </a:p>
          <a:p>
            <a:pPr lvl="2">
              <a:buClr>
                <a:srgbClr val="FFFF00"/>
              </a:buClr>
              <a:tabLst>
                <a:tab pos="540000" algn="l"/>
              </a:tabLst>
            </a:pPr>
            <a:r>
              <a:rPr lang="es-ES" dirty="0">
                <a:solidFill>
                  <a:srgbClr val="FFFF00"/>
                </a:solidFill>
              </a:rPr>
              <a:t>      Use </a:t>
            </a:r>
            <a:r>
              <a:rPr lang="es-ES" dirty="0" err="1">
                <a:solidFill>
                  <a:srgbClr val="FFFF00"/>
                </a:solidFill>
              </a:rPr>
              <a:t>statisticfal</a:t>
            </a:r>
            <a:r>
              <a:rPr lang="es-ES" dirty="0">
                <a:solidFill>
                  <a:srgbClr val="FFFF00"/>
                </a:solidFill>
              </a:rPr>
              <a:t> </a:t>
            </a:r>
            <a:r>
              <a:rPr lang="es-ES" dirty="0" err="1">
                <a:solidFill>
                  <a:srgbClr val="FFFF00"/>
                </a:solidFill>
              </a:rPr>
              <a:t>techniques</a:t>
            </a:r>
            <a:r>
              <a:rPr lang="es-ES" dirty="0">
                <a:solidFill>
                  <a:srgbClr val="FFFF00"/>
                </a:solidFill>
              </a:rPr>
              <a:t> </a:t>
            </a:r>
          </a:p>
          <a:p>
            <a:pPr lvl="2">
              <a:buClr>
                <a:srgbClr val="FFFF00"/>
              </a:buClr>
              <a:tabLst>
                <a:tab pos="540000" algn="l"/>
              </a:tabLst>
            </a:pPr>
            <a:r>
              <a:rPr lang="es-ES" dirty="0">
                <a:solidFill>
                  <a:srgbClr val="FFFF00"/>
                </a:solidFill>
              </a:rPr>
              <a:t>	</a:t>
            </a:r>
            <a:r>
              <a:rPr lang="es-ES" dirty="0" err="1">
                <a:solidFill>
                  <a:srgbClr val="FFFF00"/>
                </a:solidFill>
              </a:rPr>
              <a:t>to</a:t>
            </a:r>
            <a:r>
              <a:rPr lang="es-ES" dirty="0">
                <a:solidFill>
                  <a:srgbClr val="FFFF00"/>
                </a:solidFill>
              </a:rPr>
              <a:t> </a:t>
            </a:r>
            <a:r>
              <a:rPr lang="es-ES" b="1" dirty="0" err="1">
                <a:solidFill>
                  <a:srgbClr val="FFFF00"/>
                </a:solidFill>
              </a:rPr>
              <a:t>model</a:t>
            </a:r>
            <a:r>
              <a:rPr lang="es-ES" dirty="0">
                <a:solidFill>
                  <a:srgbClr val="FFFF00"/>
                </a:solidFill>
              </a:rPr>
              <a:t> data and </a:t>
            </a:r>
            <a:r>
              <a:rPr lang="es-ES" b="1" dirty="0" err="1">
                <a:solidFill>
                  <a:srgbClr val="FFFF00"/>
                </a:solidFill>
              </a:rPr>
              <a:t>detect</a:t>
            </a:r>
            <a:r>
              <a:rPr lang="es-ES" b="1" dirty="0">
                <a:solidFill>
                  <a:srgbClr val="FFFF00"/>
                </a:solidFill>
              </a:rPr>
              <a:t> </a:t>
            </a:r>
            <a:r>
              <a:rPr lang="es-ES" b="1" dirty="0" err="1">
                <a:solidFill>
                  <a:srgbClr val="FFFF00"/>
                </a:solidFill>
              </a:rPr>
              <a:t>anomalies</a:t>
            </a:r>
            <a:endParaRPr lang="es-ES" dirty="0">
              <a:solidFill>
                <a:srgbClr val="FFFF00"/>
              </a:solidFill>
            </a:endParaRPr>
          </a:p>
        </p:txBody>
      </p:sp>
      <p:sp>
        <p:nvSpPr>
          <p:cNvPr id="10" name="Google Shape;59;p13">
            <a:extLst>
              <a:ext uri="{FF2B5EF4-FFF2-40B4-BE49-F238E27FC236}">
                <a16:creationId xmlns:a16="http://schemas.microsoft.com/office/drawing/2014/main" id="{23CA1126-84BE-4D8A-886F-FEC907E4DDDB}"/>
              </a:ext>
            </a:extLst>
          </p:cNvPr>
          <p:cNvSpPr txBox="1"/>
          <p:nvPr/>
        </p:nvSpPr>
        <p:spPr>
          <a:xfrm>
            <a:off x="4956659" y="1625767"/>
            <a:ext cx="3173506" cy="769411"/>
          </a:xfrm>
          <a:prstGeom prst="rect">
            <a:avLst/>
          </a:prstGeom>
          <a:noFill/>
          <a:ln>
            <a:noFill/>
          </a:ln>
        </p:spPr>
        <p:txBody>
          <a:bodyPr spcFirstLastPara="1" wrap="square" lIns="91425" tIns="91425" rIns="91425" bIns="91425" anchor="t" anchorCtr="0">
            <a:spAutoFit/>
          </a:bodyPr>
          <a:lstStyle/>
          <a:p>
            <a:pPr lvl="2" algn="ctr">
              <a:buClr>
                <a:srgbClr val="FFFF00"/>
              </a:buClr>
            </a:pPr>
            <a:r>
              <a:rPr lang="es-ES" b="1" dirty="0">
                <a:solidFill>
                  <a:schemeClr val="bg1">
                    <a:lumMod val="95000"/>
                  </a:schemeClr>
                </a:solidFill>
              </a:rPr>
              <a:t>ARIMA</a:t>
            </a:r>
            <a:r>
              <a:rPr lang="es-ES" b="1" dirty="0">
                <a:solidFill>
                  <a:srgbClr val="FFFF00"/>
                </a:solidFill>
              </a:rPr>
              <a:t> </a:t>
            </a:r>
          </a:p>
          <a:p>
            <a:pPr lvl="2" algn="ctr">
              <a:buClr>
                <a:srgbClr val="FFFF00"/>
              </a:buClr>
            </a:pPr>
            <a:r>
              <a:rPr lang="es-ES" sz="1200" dirty="0">
                <a:solidFill>
                  <a:srgbClr val="FFFF00"/>
                </a:solidFill>
              </a:rPr>
              <a:t>(</a:t>
            </a:r>
            <a:r>
              <a:rPr lang="es-ES" sz="1200" dirty="0" err="1">
                <a:solidFill>
                  <a:srgbClr val="FFFF00"/>
                </a:solidFill>
              </a:rPr>
              <a:t>Autoregressive</a:t>
            </a:r>
            <a:r>
              <a:rPr lang="es-ES" sz="1200" dirty="0">
                <a:solidFill>
                  <a:srgbClr val="FFFF00"/>
                </a:solidFill>
              </a:rPr>
              <a:t> </a:t>
            </a:r>
            <a:r>
              <a:rPr lang="es-ES" sz="1200" dirty="0" err="1">
                <a:solidFill>
                  <a:srgbClr val="FFFF00"/>
                </a:solidFill>
              </a:rPr>
              <a:t>Integrated</a:t>
            </a:r>
            <a:r>
              <a:rPr lang="es-ES" sz="1200" dirty="0">
                <a:solidFill>
                  <a:srgbClr val="FFFF00"/>
                </a:solidFill>
              </a:rPr>
              <a:t> </a:t>
            </a:r>
            <a:r>
              <a:rPr lang="es-ES" sz="1200" dirty="0" err="1">
                <a:solidFill>
                  <a:srgbClr val="FFFF00"/>
                </a:solidFill>
              </a:rPr>
              <a:t>Moving</a:t>
            </a:r>
            <a:r>
              <a:rPr lang="es-ES" sz="1200" dirty="0">
                <a:solidFill>
                  <a:srgbClr val="FFFF00"/>
                </a:solidFill>
              </a:rPr>
              <a:t> </a:t>
            </a:r>
            <a:r>
              <a:rPr lang="es-ES" sz="1200" dirty="0" err="1">
                <a:solidFill>
                  <a:srgbClr val="FFFF00"/>
                </a:solidFill>
              </a:rPr>
              <a:t>Average</a:t>
            </a:r>
            <a:r>
              <a:rPr lang="es-ES" sz="1200" dirty="0">
                <a:solidFill>
                  <a:srgbClr val="FFFF00"/>
                </a:solidFill>
              </a:rPr>
              <a:t>)</a:t>
            </a:r>
          </a:p>
          <a:p>
            <a:pPr lvl="2" algn="ctr">
              <a:buClr>
                <a:srgbClr val="FFFF00"/>
              </a:buClr>
            </a:pPr>
            <a:r>
              <a:rPr lang="es-ES" sz="1200" dirty="0">
                <a:solidFill>
                  <a:srgbClr val="FFFF00"/>
                </a:solidFill>
              </a:rPr>
              <a:t>m</a:t>
            </a:r>
            <a:r>
              <a:rPr lang="en-US" sz="1200" dirty="0" err="1">
                <a:solidFill>
                  <a:srgbClr val="FFFF00"/>
                </a:solidFill>
              </a:rPr>
              <a:t>odel</a:t>
            </a:r>
            <a:r>
              <a:rPr lang="en-US" sz="1200" dirty="0">
                <a:solidFill>
                  <a:srgbClr val="FFFF00"/>
                </a:solidFill>
              </a:rPr>
              <a:t> patterns &amp; predict future values</a:t>
            </a:r>
            <a:endParaRPr lang="es-ES" sz="1200" dirty="0">
              <a:solidFill>
                <a:srgbClr val="FFFF00"/>
              </a:solidFill>
            </a:endParaRPr>
          </a:p>
        </p:txBody>
      </p:sp>
      <p:sp>
        <p:nvSpPr>
          <p:cNvPr id="11" name="Google Shape;59;p13">
            <a:extLst>
              <a:ext uri="{FF2B5EF4-FFF2-40B4-BE49-F238E27FC236}">
                <a16:creationId xmlns:a16="http://schemas.microsoft.com/office/drawing/2014/main" id="{19D5AC52-A429-4CE6-9481-9B9B963323F0}"/>
              </a:ext>
            </a:extLst>
          </p:cNvPr>
          <p:cNvSpPr txBox="1"/>
          <p:nvPr/>
        </p:nvSpPr>
        <p:spPr>
          <a:xfrm>
            <a:off x="4956660" y="2722584"/>
            <a:ext cx="3173505" cy="584745"/>
          </a:xfrm>
          <a:prstGeom prst="rect">
            <a:avLst/>
          </a:prstGeom>
          <a:noFill/>
          <a:ln>
            <a:noFill/>
          </a:ln>
        </p:spPr>
        <p:txBody>
          <a:bodyPr spcFirstLastPara="1" wrap="square" lIns="91425" tIns="91425" rIns="91425" bIns="91425" anchor="t" anchorCtr="0">
            <a:spAutoFit/>
          </a:bodyPr>
          <a:lstStyle/>
          <a:p>
            <a:pPr lvl="2" algn="ctr">
              <a:buClr>
                <a:srgbClr val="FFFF00"/>
              </a:buClr>
            </a:pPr>
            <a:r>
              <a:rPr lang="es-ES" b="1" dirty="0" err="1">
                <a:solidFill>
                  <a:schemeClr val="bg1">
                    <a:lumMod val="95000"/>
                  </a:schemeClr>
                </a:solidFill>
              </a:rPr>
              <a:t>Exponential</a:t>
            </a:r>
            <a:r>
              <a:rPr lang="es-ES" b="1" dirty="0">
                <a:solidFill>
                  <a:schemeClr val="bg1">
                    <a:lumMod val="95000"/>
                  </a:schemeClr>
                </a:solidFill>
              </a:rPr>
              <a:t> </a:t>
            </a:r>
            <a:r>
              <a:rPr lang="es-ES" b="1" dirty="0" err="1">
                <a:solidFill>
                  <a:schemeClr val="bg1">
                    <a:lumMod val="95000"/>
                  </a:schemeClr>
                </a:solidFill>
              </a:rPr>
              <a:t>smoothing</a:t>
            </a:r>
            <a:endParaRPr lang="es-ES" b="1" dirty="0">
              <a:solidFill>
                <a:schemeClr val="bg1">
                  <a:lumMod val="95000"/>
                </a:schemeClr>
              </a:solidFill>
            </a:endParaRPr>
          </a:p>
          <a:p>
            <a:pPr lvl="2" algn="ctr">
              <a:buClr>
                <a:srgbClr val="FFFF00"/>
              </a:buClr>
            </a:pPr>
            <a:r>
              <a:rPr lang="es-ES" sz="1200" dirty="0">
                <a:solidFill>
                  <a:srgbClr val="FFFF00"/>
                </a:solidFill>
              </a:rPr>
              <a:t>time series </a:t>
            </a:r>
            <a:r>
              <a:rPr lang="es-ES" sz="1200" dirty="0" err="1">
                <a:solidFill>
                  <a:srgbClr val="FFFF00"/>
                </a:solidFill>
              </a:rPr>
              <a:t>forecasting</a:t>
            </a:r>
            <a:endParaRPr lang="es-ES" sz="1200" dirty="0">
              <a:solidFill>
                <a:srgbClr val="FFFF00"/>
              </a:solidFill>
            </a:endParaRPr>
          </a:p>
        </p:txBody>
      </p:sp>
      <p:cxnSp>
        <p:nvCxnSpPr>
          <p:cNvPr id="3" name="Conector: angular 2">
            <a:extLst>
              <a:ext uri="{FF2B5EF4-FFF2-40B4-BE49-F238E27FC236}">
                <a16:creationId xmlns:a16="http://schemas.microsoft.com/office/drawing/2014/main" id="{B7892766-666B-4DC1-B856-B6ECB28D0CE1}"/>
              </a:ext>
            </a:extLst>
          </p:cNvPr>
          <p:cNvCxnSpPr>
            <a:cxnSpLocks/>
            <a:stCxn id="5" idx="3"/>
            <a:endCxn id="10" idx="1"/>
          </p:cNvCxnSpPr>
          <p:nvPr/>
        </p:nvCxnSpPr>
        <p:spPr>
          <a:xfrm flipV="1">
            <a:off x="4187343" y="2010473"/>
            <a:ext cx="769316" cy="53026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onector: angular 17">
            <a:extLst>
              <a:ext uri="{FF2B5EF4-FFF2-40B4-BE49-F238E27FC236}">
                <a16:creationId xmlns:a16="http://schemas.microsoft.com/office/drawing/2014/main" id="{D89CA0B7-856A-44CC-9FFB-E429A7E70D15}"/>
              </a:ext>
            </a:extLst>
          </p:cNvPr>
          <p:cNvCxnSpPr>
            <a:cxnSpLocks/>
            <a:stCxn id="5" idx="3"/>
            <a:endCxn id="11" idx="1"/>
          </p:cNvCxnSpPr>
          <p:nvPr/>
        </p:nvCxnSpPr>
        <p:spPr>
          <a:xfrm>
            <a:off x="4187343" y="2540740"/>
            <a:ext cx="769317" cy="474217"/>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Google Shape;76;p15">
            <a:extLst>
              <a:ext uri="{FF2B5EF4-FFF2-40B4-BE49-F238E27FC236}">
                <a16:creationId xmlns:a16="http://schemas.microsoft.com/office/drawing/2014/main" id="{28736E40-4723-808D-ECB4-3DC24CE06930}"/>
              </a:ext>
            </a:extLst>
          </p:cNvPr>
          <p:cNvSpPr txBox="1"/>
          <p:nvPr/>
        </p:nvSpPr>
        <p:spPr>
          <a:xfrm>
            <a:off x="290030" y="821293"/>
            <a:ext cx="8764760"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3. Online time series anomaly detection techniques  </a:t>
            </a:r>
          </a:p>
        </p:txBody>
      </p:sp>
    </p:spTree>
    <p:extLst>
      <p:ext uri="{BB962C8B-B14F-4D97-AF65-F5344CB8AC3E}">
        <p14:creationId xmlns:p14="http://schemas.microsoft.com/office/powerpoint/2010/main" val="6267375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7" name="Google Shape;59;p13">
            <a:extLst>
              <a:ext uri="{FF2B5EF4-FFF2-40B4-BE49-F238E27FC236}">
                <a16:creationId xmlns:a16="http://schemas.microsoft.com/office/drawing/2014/main" id="{4A92B412-88C9-42AF-BB7B-488E5271A86F}"/>
              </a:ext>
            </a:extLst>
          </p:cNvPr>
          <p:cNvSpPr txBox="1"/>
          <p:nvPr/>
        </p:nvSpPr>
        <p:spPr>
          <a:xfrm>
            <a:off x="290030" y="2048545"/>
            <a:ext cx="4080264" cy="1046410"/>
          </a:xfrm>
          <a:prstGeom prst="rect">
            <a:avLst/>
          </a:prstGeom>
          <a:noFill/>
          <a:ln>
            <a:noFill/>
          </a:ln>
        </p:spPr>
        <p:txBody>
          <a:bodyPr spcFirstLastPara="1" wrap="square" lIns="91425" tIns="91425" rIns="91425" bIns="91425" anchor="t" anchorCtr="0">
            <a:spAutoFit/>
          </a:bodyPr>
          <a:lstStyle/>
          <a:p>
            <a:pPr>
              <a:buClr>
                <a:srgbClr val="FFFF00"/>
              </a:buClr>
              <a:tabLst>
                <a:tab pos="540000" algn="l"/>
              </a:tabLst>
            </a:pPr>
            <a:r>
              <a:rPr lang="es-ES" b="1" dirty="0">
                <a:solidFill>
                  <a:schemeClr val="bg1">
                    <a:lumMod val="95000"/>
                  </a:schemeClr>
                </a:solidFill>
              </a:rPr>
              <a:t>Machine </a:t>
            </a:r>
            <a:r>
              <a:rPr lang="es-ES" b="1" dirty="0" err="1">
                <a:solidFill>
                  <a:schemeClr val="bg1">
                    <a:lumMod val="95000"/>
                  </a:schemeClr>
                </a:solidFill>
              </a:rPr>
              <a:t>Learning</a:t>
            </a:r>
            <a:r>
              <a:rPr lang="es-ES" b="1" dirty="0">
                <a:solidFill>
                  <a:schemeClr val="bg1">
                    <a:lumMod val="95000"/>
                  </a:schemeClr>
                </a:solidFill>
              </a:rPr>
              <a:t> </a:t>
            </a:r>
            <a:r>
              <a:rPr lang="es-ES" b="1" dirty="0" err="1">
                <a:solidFill>
                  <a:schemeClr val="bg1">
                    <a:lumMod val="95000"/>
                  </a:schemeClr>
                </a:solidFill>
              </a:rPr>
              <a:t>methods</a:t>
            </a:r>
            <a:endParaRPr lang="es-ES" b="1" dirty="0">
              <a:solidFill>
                <a:schemeClr val="bg1">
                  <a:lumMod val="95000"/>
                </a:schemeClr>
              </a:solidFill>
            </a:endParaRPr>
          </a:p>
          <a:p>
            <a:pPr>
              <a:buClr>
                <a:srgbClr val="FFFF00"/>
              </a:buClr>
              <a:tabLst>
                <a:tab pos="540000" algn="l"/>
              </a:tabLst>
            </a:pPr>
            <a:r>
              <a:rPr lang="en-US" dirty="0">
                <a:solidFill>
                  <a:srgbClr val="FFFF00"/>
                </a:solidFill>
              </a:rPr>
              <a:t>      Use algorithms </a:t>
            </a:r>
          </a:p>
          <a:p>
            <a:pPr>
              <a:buClr>
                <a:srgbClr val="FFFF00"/>
              </a:buClr>
              <a:tabLst>
                <a:tab pos="540000" algn="l"/>
              </a:tabLst>
            </a:pPr>
            <a:r>
              <a:rPr lang="en-US" dirty="0">
                <a:solidFill>
                  <a:srgbClr val="FFFF00"/>
                </a:solidFill>
              </a:rPr>
              <a:t>	to </a:t>
            </a:r>
            <a:r>
              <a:rPr lang="en-US" b="1" dirty="0">
                <a:solidFill>
                  <a:srgbClr val="FFFF00"/>
                </a:solidFill>
              </a:rPr>
              <a:t>automatically learn and improve</a:t>
            </a:r>
            <a:r>
              <a:rPr lang="en-US" dirty="0">
                <a:solidFill>
                  <a:srgbClr val="FFFF00"/>
                </a:solidFill>
              </a:rPr>
              <a:t> data </a:t>
            </a:r>
          </a:p>
          <a:p>
            <a:pPr>
              <a:buClr>
                <a:srgbClr val="FFFF00"/>
              </a:buClr>
              <a:tabLst>
                <a:tab pos="540000" algn="l"/>
              </a:tabLst>
            </a:pPr>
            <a:r>
              <a:rPr lang="en-US" dirty="0">
                <a:solidFill>
                  <a:srgbClr val="FFFF00"/>
                </a:solidFill>
              </a:rPr>
              <a:t>	without explicit programming</a:t>
            </a:r>
          </a:p>
        </p:txBody>
      </p:sp>
      <p:sp>
        <p:nvSpPr>
          <p:cNvPr id="12" name="Google Shape;59;p13">
            <a:extLst>
              <a:ext uri="{FF2B5EF4-FFF2-40B4-BE49-F238E27FC236}">
                <a16:creationId xmlns:a16="http://schemas.microsoft.com/office/drawing/2014/main" id="{A39D6506-DEB3-47EB-BB18-8084275226F7}"/>
              </a:ext>
            </a:extLst>
          </p:cNvPr>
          <p:cNvSpPr txBox="1"/>
          <p:nvPr/>
        </p:nvSpPr>
        <p:spPr>
          <a:xfrm>
            <a:off x="4773708" y="1384201"/>
            <a:ext cx="3516404" cy="1323409"/>
          </a:xfrm>
          <a:prstGeom prst="rect">
            <a:avLst/>
          </a:prstGeom>
          <a:noFill/>
          <a:ln>
            <a:noFill/>
          </a:ln>
        </p:spPr>
        <p:txBody>
          <a:bodyPr spcFirstLastPara="1" wrap="square" lIns="91425" tIns="91425" rIns="91425" bIns="91425" anchor="t" anchorCtr="0">
            <a:spAutoFit/>
          </a:bodyPr>
          <a:lstStyle/>
          <a:p>
            <a:pPr lvl="2" algn="ctr">
              <a:buClr>
                <a:srgbClr val="FFFF00"/>
              </a:buClr>
            </a:pPr>
            <a:r>
              <a:rPr lang="es-ES" b="1" dirty="0" err="1">
                <a:solidFill>
                  <a:schemeClr val="bg1">
                    <a:lumMod val="95000"/>
                  </a:schemeClr>
                </a:solidFill>
              </a:rPr>
              <a:t>Supervised</a:t>
            </a:r>
            <a:endParaRPr lang="es-ES" b="1" dirty="0">
              <a:solidFill>
                <a:srgbClr val="FFFF00"/>
              </a:solidFill>
            </a:endParaRPr>
          </a:p>
          <a:p>
            <a:pPr lvl="2" algn="ctr">
              <a:buClr>
                <a:srgbClr val="FFFF00"/>
              </a:buClr>
            </a:pPr>
            <a:r>
              <a:rPr lang="es-ES" sz="1200" dirty="0">
                <a:solidFill>
                  <a:schemeClr val="bg1">
                    <a:lumMod val="95000"/>
                  </a:schemeClr>
                </a:solidFill>
              </a:rPr>
              <a:t>decisión </a:t>
            </a:r>
            <a:r>
              <a:rPr lang="es-ES" sz="1200" dirty="0" err="1">
                <a:solidFill>
                  <a:schemeClr val="bg1">
                    <a:lumMod val="95000"/>
                  </a:schemeClr>
                </a:solidFill>
              </a:rPr>
              <a:t>trees</a:t>
            </a:r>
            <a:r>
              <a:rPr lang="es-ES" sz="1200" dirty="0">
                <a:solidFill>
                  <a:schemeClr val="bg1">
                    <a:lumMod val="95000"/>
                  </a:schemeClr>
                </a:solidFill>
              </a:rPr>
              <a:t>, neural </a:t>
            </a:r>
            <a:r>
              <a:rPr lang="es-ES" sz="1200" dirty="0" err="1">
                <a:solidFill>
                  <a:schemeClr val="bg1">
                    <a:lumMod val="95000"/>
                  </a:schemeClr>
                </a:solidFill>
              </a:rPr>
              <a:t>networks</a:t>
            </a:r>
            <a:endParaRPr lang="en-US" sz="1200" dirty="0">
              <a:solidFill>
                <a:schemeClr val="bg1">
                  <a:lumMod val="95000"/>
                </a:schemeClr>
              </a:solidFill>
            </a:endParaRPr>
          </a:p>
          <a:p>
            <a:pPr lvl="2" algn="just">
              <a:buClr>
                <a:srgbClr val="FFFF00"/>
              </a:buClr>
              <a:tabLst>
                <a:tab pos="360000" algn="l"/>
              </a:tabLst>
            </a:pPr>
            <a:endParaRPr lang="en-US" sz="1200" dirty="0">
              <a:solidFill>
                <a:srgbClr val="FFFF00"/>
              </a:solidFill>
            </a:endParaRPr>
          </a:p>
          <a:p>
            <a:pPr lvl="2" algn="just">
              <a:buClr>
                <a:srgbClr val="FFFF00"/>
              </a:buClr>
              <a:tabLst>
                <a:tab pos="360000" algn="l"/>
              </a:tabLst>
            </a:pPr>
            <a:r>
              <a:rPr lang="en-US" sz="1200" dirty="0">
                <a:solidFill>
                  <a:srgbClr val="FFFF00"/>
                </a:solidFill>
              </a:rPr>
              <a:t>	Use a </a:t>
            </a:r>
            <a:r>
              <a:rPr lang="en-US" sz="1200" b="1" dirty="0">
                <a:solidFill>
                  <a:srgbClr val="FFFF00"/>
                </a:solidFill>
              </a:rPr>
              <a:t>labelled </a:t>
            </a:r>
            <a:r>
              <a:rPr lang="en-US" sz="1200" dirty="0">
                <a:solidFill>
                  <a:srgbClr val="FFFF00"/>
                </a:solidFill>
              </a:rPr>
              <a:t>data</a:t>
            </a:r>
            <a:r>
              <a:rPr lang="en-US" sz="1200" b="1" dirty="0">
                <a:solidFill>
                  <a:srgbClr val="FFFF00"/>
                </a:solidFill>
              </a:rPr>
              <a:t> </a:t>
            </a:r>
            <a:r>
              <a:rPr lang="en-US" sz="1200" dirty="0">
                <a:solidFill>
                  <a:srgbClr val="FFFF00"/>
                </a:solidFill>
              </a:rPr>
              <a:t>set </a:t>
            </a:r>
          </a:p>
          <a:p>
            <a:pPr lvl="2" algn="just">
              <a:buClr>
                <a:srgbClr val="FFFF00"/>
              </a:buClr>
              <a:tabLst>
                <a:tab pos="360000" algn="l"/>
              </a:tabLst>
            </a:pPr>
            <a:r>
              <a:rPr lang="en-US" sz="1200" b="1" dirty="0">
                <a:solidFill>
                  <a:srgbClr val="FFFF00"/>
                </a:solidFill>
              </a:rPr>
              <a:t>	Detect anomalies </a:t>
            </a:r>
          </a:p>
          <a:p>
            <a:pPr lvl="2" algn="just">
              <a:buClr>
                <a:srgbClr val="FFFF00"/>
              </a:buClr>
              <a:tabLst>
                <a:tab pos="360000" algn="l"/>
              </a:tabLst>
            </a:pPr>
            <a:r>
              <a:rPr lang="en-US" sz="1200" b="1" dirty="0">
                <a:solidFill>
                  <a:srgbClr val="FFFF00"/>
                </a:solidFill>
              </a:rPr>
              <a:t>		</a:t>
            </a:r>
            <a:r>
              <a:rPr lang="en-US" sz="1200" dirty="0">
                <a:solidFill>
                  <a:srgbClr val="FFFF00"/>
                </a:solidFill>
              </a:rPr>
              <a:t>in</a:t>
            </a:r>
            <a:r>
              <a:rPr lang="en-US" sz="1200" b="1" dirty="0">
                <a:solidFill>
                  <a:srgbClr val="FFFF00"/>
                </a:solidFill>
              </a:rPr>
              <a:t> future </a:t>
            </a:r>
            <a:r>
              <a:rPr lang="en-US" sz="1200" dirty="0">
                <a:solidFill>
                  <a:srgbClr val="FFFF00"/>
                </a:solidFill>
              </a:rPr>
              <a:t>data sets</a:t>
            </a:r>
            <a:endParaRPr lang="es-ES" sz="1200" dirty="0">
              <a:solidFill>
                <a:srgbClr val="FFFF00"/>
              </a:solidFill>
            </a:endParaRPr>
          </a:p>
        </p:txBody>
      </p:sp>
      <p:sp>
        <p:nvSpPr>
          <p:cNvPr id="13" name="Google Shape;59;p13">
            <a:extLst>
              <a:ext uri="{FF2B5EF4-FFF2-40B4-BE49-F238E27FC236}">
                <a16:creationId xmlns:a16="http://schemas.microsoft.com/office/drawing/2014/main" id="{DCCF13B9-385F-42EF-AF37-B40624F5A124}"/>
              </a:ext>
            </a:extLst>
          </p:cNvPr>
          <p:cNvSpPr txBox="1"/>
          <p:nvPr/>
        </p:nvSpPr>
        <p:spPr>
          <a:xfrm>
            <a:off x="4780432" y="2667682"/>
            <a:ext cx="3516406" cy="1323409"/>
          </a:xfrm>
          <a:prstGeom prst="rect">
            <a:avLst/>
          </a:prstGeom>
          <a:noFill/>
          <a:ln>
            <a:noFill/>
          </a:ln>
        </p:spPr>
        <p:txBody>
          <a:bodyPr spcFirstLastPara="1" wrap="square" lIns="91425" tIns="91425" rIns="91425" bIns="91425" anchor="t" anchorCtr="0">
            <a:spAutoFit/>
          </a:bodyPr>
          <a:lstStyle/>
          <a:p>
            <a:pPr lvl="2" algn="ctr">
              <a:buClr>
                <a:srgbClr val="FFFF00"/>
              </a:buClr>
              <a:tabLst>
                <a:tab pos="540000" algn="l"/>
              </a:tabLst>
            </a:pPr>
            <a:r>
              <a:rPr lang="es-ES" b="1" dirty="0" err="1">
                <a:solidFill>
                  <a:schemeClr val="bg1">
                    <a:lumMod val="95000"/>
                  </a:schemeClr>
                </a:solidFill>
              </a:rPr>
              <a:t>Unsupervised</a:t>
            </a:r>
            <a:endParaRPr lang="es-ES" b="1" dirty="0">
              <a:solidFill>
                <a:schemeClr val="bg1">
                  <a:lumMod val="95000"/>
                </a:schemeClr>
              </a:solidFill>
            </a:endParaRPr>
          </a:p>
          <a:p>
            <a:pPr lvl="2" algn="ctr">
              <a:buClr>
                <a:srgbClr val="FFFF00"/>
              </a:buClr>
              <a:tabLst>
                <a:tab pos="540000" algn="l"/>
              </a:tabLst>
            </a:pPr>
            <a:r>
              <a:rPr lang="es-ES" sz="1200" dirty="0">
                <a:solidFill>
                  <a:schemeClr val="bg1">
                    <a:lumMod val="95000"/>
                  </a:schemeClr>
                </a:solidFill>
              </a:rPr>
              <a:t>Principal </a:t>
            </a:r>
            <a:r>
              <a:rPr lang="es-ES" sz="1200" dirty="0" err="1">
                <a:solidFill>
                  <a:schemeClr val="bg1">
                    <a:lumMod val="95000"/>
                  </a:schemeClr>
                </a:solidFill>
              </a:rPr>
              <a:t>Component</a:t>
            </a:r>
            <a:r>
              <a:rPr lang="es-ES" sz="1200" dirty="0">
                <a:solidFill>
                  <a:schemeClr val="bg1">
                    <a:lumMod val="95000"/>
                  </a:schemeClr>
                </a:solidFill>
              </a:rPr>
              <a:t> </a:t>
            </a:r>
            <a:r>
              <a:rPr lang="es-ES" sz="1200" dirty="0" err="1">
                <a:solidFill>
                  <a:schemeClr val="bg1">
                    <a:lumMod val="95000"/>
                  </a:schemeClr>
                </a:solidFill>
              </a:rPr>
              <a:t>Analysis</a:t>
            </a:r>
            <a:r>
              <a:rPr lang="es-ES" sz="1200" dirty="0">
                <a:solidFill>
                  <a:schemeClr val="bg1">
                    <a:lumMod val="95000"/>
                  </a:schemeClr>
                </a:solidFill>
              </a:rPr>
              <a:t>, </a:t>
            </a:r>
            <a:r>
              <a:rPr lang="es-ES" sz="1200" dirty="0" err="1">
                <a:solidFill>
                  <a:schemeClr val="bg1">
                    <a:lumMod val="95000"/>
                  </a:schemeClr>
                </a:solidFill>
              </a:rPr>
              <a:t>clustering</a:t>
            </a:r>
            <a:endParaRPr lang="es-ES" sz="1200" dirty="0">
              <a:solidFill>
                <a:schemeClr val="bg1">
                  <a:lumMod val="95000"/>
                </a:schemeClr>
              </a:solidFill>
            </a:endParaRPr>
          </a:p>
          <a:p>
            <a:pPr lvl="2" algn="just">
              <a:buClr>
                <a:srgbClr val="FFFF00"/>
              </a:buClr>
              <a:tabLst>
                <a:tab pos="360000" algn="l"/>
                <a:tab pos="540000" algn="l"/>
              </a:tabLst>
            </a:pPr>
            <a:endParaRPr lang="en-US" sz="1200" dirty="0">
              <a:solidFill>
                <a:srgbClr val="FFFF00"/>
              </a:solidFill>
            </a:endParaRPr>
          </a:p>
          <a:p>
            <a:pPr lvl="2" algn="just">
              <a:buClr>
                <a:srgbClr val="FFFF00"/>
              </a:buClr>
              <a:tabLst>
                <a:tab pos="360000" algn="l"/>
                <a:tab pos="540000" algn="l"/>
              </a:tabLst>
            </a:pPr>
            <a:r>
              <a:rPr lang="en-US" sz="1200" dirty="0">
                <a:solidFill>
                  <a:srgbClr val="FFFF00"/>
                </a:solidFill>
              </a:rPr>
              <a:t>	Use a </a:t>
            </a:r>
            <a:r>
              <a:rPr lang="en-US" sz="1200" b="1" dirty="0">
                <a:solidFill>
                  <a:srgbClr val="FFFF00"/>
                </a:solidFill>
              </a:rPr>
              <a:t>non-labelled </a:t>
            </a:r>
            <a:r>
              <a:rPr lang="en-US" sz="1200" dirty="0">
                <a:solidFill>
                  <a:srgbClr val="FFFF00"/>
                </a:solidFill>
              </a:rPr>
              <a:t>data set</a:t>
            </a:r>
          </a:p>
          <a:p>
            <a:pPr lvl="2" algn="just">
              <a:buClr>
                <a:srgbClr val="FFFF00"/>
              </a:buClr>
              <a:tabLst>
                <a:tab pos="360000" algn="l"/>
                <a:tab pos="540000" algn="l"/>
              </a:tabLst>
            </a:pPr>
            <a:r>
              <a:rPr lang="en-US" sz="1200" dirty="0">
                <a:solidFill>
                  <a:srgbClr val="FFFF00"/>
                </a:solidFill>
              </a:rPr>
              <a:t>	</a:t>
            </a:r>
            <a:r>
              <a:rPr lang="en-US" sz="1200" b="1" dirty="0">
                <a:solidFill>
                  <a:srgbClr val="FFFF00"/>
                </a:solidFill>
              </a:rPr>
              <a:t>Identify anomalous patterns </a:t>
            </a:r>
          </a:p>
          <a:p>
            <a:pPr lvl="2" algn="just">
              <a:buClr>
                <a:srgbClr val="FFFF00"/>
              </a:buClr>
              <a:tabLst>
                <a:tab pos="360000" algn="l"/>
                <a:tab pos="540000" algn="l"/>
              </a:tabLst>
            </a:pPr>
            <a:r>
              <a:rPr lang="en-US" sz="1200" dirty="0">
                <a:solidFill>
                  <a:srgbClr val="FFFF00"/>
                </a:solidFill>
              </a:rPr>
              <a:t>			in the </a:t>
            </a:r>
            <a:r>
              <a:rPr lang="en-US" sz="1200" b="1" dirty="0">
                <a:solidFill>
                  <a:srgbClr val="FFFF00"/>
                </a:solidFill>
              </a:rPr>
              <a:t>current </a:t>
            </a:r>
            <a:r>
              <a:rPr lang="en-US" sz="1200" dirty="0">
                <a:solidFill>
                  <a:srgbClr val="FFFF00"/>
                </a:solidFill>
              </a:rPr>
              <a:t>data set</a:t>
            </a:r>
          </a:p>
        </p:txBody>
      </p:sp>
      <p:cxnSp>
        <p:nvCxnSpPr>
          <p:cNvPr id="14" name="Conector: angular 13">
            <a:extLst>
              <a:ext uri="{FF2B5EF4-FFF2-40B4-BE49-F238E27FC236}">
                <a16:creationId xmlns:a16="http://schemas.microsoft.com/office/drawing/2014/main" id="{6BBC52CC-7B8B-4D48-ADEF-5DE66F317DBB}"/>
              </a:ext>
            </a:extLst>
          </p:cNvPr>
          <p:cNvCxnSpPr>
            <a:cxnSpLocks/>
            <a:stCxn id="7" idx="3"/>
            <a:endCxn id="12" idx="1"/>
          </p:cNvCxnSpPr>
          <p:nvPr/>
        </p:nvCxnSpPr>
        <p:spPr>
          <a:xfrm flipV="1">
            <a:off x="4370294" y="2045906"/>
            <a:ext cx="403414" cy="525844"/>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Conector: angular 15">
            <a:extLst>
              <a:ext uri="{FF2B5EF4-FFF2-40B4-BE49-F238E27FC236}">
                <a16:creationId xmlns:a16="http://schemas.microsoft.com/office/drawing/2014/main" id="{F1BF7C0A-1FAD-44CB-AD28-1DAB951C8CD0}"/>
              </a:ext>
            </a:extLst>
          </p:cNvPr>
          <p:cNvCxnSpPr>
            <a:cxnSpLocks/>
            <a:stCxn id="7" idx="3"/>
            <a:endCxn id="13" idx="1"/>
          </p:cNvCxnSpPr>
          <p:nvPr/>
        </p:nvCxnSpPr>
        <p:spPr>
          <a:xfrm>
            <a:off x="4370294" y="2571750"/>
            <a:ext cx="410138" cy="757637"/>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Google Shape;76;p15">
            <a:extLst>
              <a:ext uri="{FF2B5EF4-FFF2-40B4-BE49-F238E27FC236}">
                <a16:creationId xmlns:a16="http://schemas.microsoft.com/office/drawing/2014/main" id="{2AF39434-2579-A777-2EC3-81476F70928D}"/>
              </a:ext>
            </a:extLst>
          </p:cNvPr>
          <p:cNvSpPr txBox="1"/>
          <p:nvPr/>
        </p:nvSpPr>
        <p:spPr>
          <a:xfrm>
            <a:off x="290030" y="821293"/>
            <a:ext cx="8764760"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3. Online time series anomaly detection techniques  </a:t>
            </a:r>
          </a:p>
        </p:txBody>
      </p:sp>
    </p:spTree>
    <p:extLst>
      <p:ext uri="{BB962C8B-B14F-4D97-AF65-F5344CB8AC3E}">
        <p14:creationId xmlns:p14="http://schemas.microsoft.com/office/powerpoint/2010/main" val="16964036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0" y="0"/>
            <a:ext cx="9143990" cy="5143500"/>
          </a:xfrm>
          <a:prstGeom prst="rect">
            <a:avLst/>
          </a:prstGeom>
          <a:noFill/>
          <a:ln>
            <a:noFill/>
          </a:ln>
        </p:spPr>
      </p:pic>
      <p:sp>
        <p:nvSpPr>
          <p:cNvPr id="4" name="Rectángulo 3">
            <a:extLst>
              <a:ext uri="{FF2B5EF4-FFF2-40B4-BE49-F238E27FC236}">
                <a16:creationId xmlns:a16="http://schemas.microsoft.com/office/drawing/2014/main" id="{387D165D-F013-419E-80D5-9595C662CDDF}"/>
              </a:ext>
            </a:extLst>
          </p:cNvPr>
          <p:cNvSpPr/>
          <p:nvPr/>
        </p:nvSpPr>
        <p:spPr>
          <a:xfrm>
            <a:off x="686658" y="1905577"/>
            <a:ext cx="1704313" cy="523220"/>
          </a:xfrm>
          <a:prstGeom prst="rect">
            <a:avLst/>
          </a:prstGeom>
          <a:ln w="9525">
            <a:solidFill>
              <a:srgbClr val="FFC000"/>
            </a:solidFill>
          </a:ln>
        </p:spPr>
        <p:txBody>
          <a:bodyPr wrap="square">
            <a:spAutoFit/>
          </a:bodyPr>
          <a:lstStyle/>
          <a:p>
            <a:pPr algn="ctr">
              <a:buClr>
                <a:srgbClr val="FFFF00"/>
              </a:buClr>
            </a:pPr>
            <a:r>
              <a:rPr lang="es-ES" b="1" dirty="0" err="1">
                <a:solidFill>
                  <a:srgbClr val="FFFF00"/>
                </a:solidFill>
              </a:rPr>
              <a:t>Statistical</a:t>
            </a:r>
            <a:r>
              <a:rPr lang="es-ES" b="1" dirty="0">
                <a:solidFill>
                  <a:srgbClr val="FFFF00"/>
                </a:solidFill>
              </a:rPr>
              <a:t> </a:t>
            </a:r>
          </a:p>
          <a:p>
            <a:pPr algn="ctr">
              <a:buClr>
                <a:srgbClr val="FFFF00"/>
              </a:buClr>
            </a:pPr>
            <a:r>
              <a:rPr lang="es-ES" b="1" dirty="0" err="1">
                <a:solidFill>
                  <a:srgbClr val="FFFF00"/>
                </a:solidFill>
              </a:rPr>
              <a:t>techiniques</a:t>
            </a:r>
            <a:endParaRPr lang="es-ES" b="1" dirty="0">
              <a:solidFill>
                <a:srgbClr val="FFFF00"/>
              </a:solidFill>
            </a:endParaRPr>
          </a:p>
        </p:txBody>
      </p:sp>
      <p:sp>
        <p:nvSpPr>
          <p:cNvPr id="14" name="Rectángulo 13">
            <a:extLst>
              <a:ext uri="{FF2B5EF4-FFF2-40B4-BE49-F238E27FC236}">
                <a16:creationId xmlns:a16="http://schemas.microsoft.com/office/drawing/2014/main" id="{873E36CB-11BC-4E5D-9B5F-1733C55B8FEE}"/>
              </a:ext>
            </a:extLst>
          </p:cNvPr>
          <p:cNvSpPr/>
          <p:nvPr/>
        </p:nvSpPr>
        <p:spPr>
          <a:xfrm>
            <a:off x="686658" y="2539796"/>
            <a:ext cx="1704313" cy="523220"/>
          </a:xfrm>
          <a:prstGeom prst="rect">
            <a:avLst/>
          </a:prstGeom>
          <a:ln>
            <a:solidFill>
              <a:srgbClr val="FFC000"/>
            </a:solidFill>
          </a:ln>
        </p:spPr>
        <p:txBody>
          <a:bodyPr wrap="none">
            <a:spAutoFit/>
          </a:bodyPr>
          <a:lstStyle/>
          <a:p>
            <a:pPr algn="ctr">
              <a:buClr>
                <a:srgbClr val="FFFF00"/>
              </a:buClr>
            </a:pPr>
            <a:r>
              <a:rPr lang="es-ES" b="1" dirty="0">
                <a:solidFill>
                  <a:srgbClr val="FFFF00"/>
                </a:solidFill>
              </a:rPr>
              <a:t>Machine </a:t>
            </a:r>
            <a:r>
              <a:rPr lang="es-ES" b="1" dirty="0" err="1">
                <a:solidFill>
                  <a:srgbClr val="FFFF00"/>
                </a:solidFill>
              </a:rPr>
              <a:t>Learning</a:t>
            </a:r>
            <a:endParaRPr lang="es-ES" b="1" dirty="0">
              <a:solidFill>
                <a:srgbClr val="FFFF00"/>
              </a:solidFill>
            </a:endParaRPr>
          </a:p>
          <a:p>
            <a:pPr algn="ctr">
              <a:buClr>
                <a:srgbClr val="FFFF00"/>
              </a:buClr>
            </a:pPr>
            <a:r>
              <a:rPr lang="es-ES" b="1" dirty="0" err="1">
                <a:solidFill>
                  <a:srgbClr val="FFFF00"/>
                </a:solidFill>
              </a:rPr>
              <a:t>methods</a:t>
            </a:r>
            <a:endParaRPr lang="es-ES" b="1" dirty="0">
              <a:solidFill>
                <a:srgbClr val="FFFF00"/>
              </a:solidFill>
            </a:endParaRPr>
          </a:p>
        </p:txBody>
      </p:sp>
      <p:cxnSp>
        <p:nvCxnSpPr>
          <p:cNvPr id="9" name="Conector: angular 8">
            <a:extLst>
              <a:ext uri="{FF2B5EF4-FFF2-40B4-BE49-F238E27FC236}">
                <a16:creationId xmlns:a16="http://schemas.microsoft.com/office/drawing/2014/main" id="{D3D90AA8-EA42-4E61-94C0-71CC103702E0}"/>
              </a:ext>
            </a:extLst>
          </p:cNvPr>
          <p:cNvCxnSpPr>
            <a:cxnSpLocks/>
            <a:stCxn id="4" idx="3"/>
            <a:endCxn id="25" idx="1"/>
          </p:cNvCxnSpPr>
          <p:nvPr/>
        </p:nvCxnSpPr>
        <p:spPr>
          <a:xfrm>
            <a:off x="2390971" y="2167187"/>
            <a:ext cx="947828" cy="278162"/>
          </a:xfrm>
          <a:prstGeom prst="bentConnector3">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25" name="Rectángulo 24">
            <a:extLst>
              <a:ext uri="{FF2B5EF4-FFF2-40B4-BE49-F238E27FC236}">
                <a16:creationId xmlns:a16="http://schemas.microsoft.com/office/drawing/2014/main" id="{CD21A37F-D70A-4DC0-A396-7F987EFE470C}"/>
              </a:ext>
            </a:extLst>
          </p:cNvPr>
          <p:cNvSpPr/>
          <p:nvPr/>
        </p:nvSpPr>
        <p:spPr>
          <a:xfrm>
            <a:off x="3338799" y="2183739"/>
            <a:ext cx="930063" cy="523220"/>
          </a:xfrm>
          <a:prstGeom prst="rect">
            <a:avLst/>
          </a:prstGeom>
          <a:ln>
            <a:solidFill>
              <a:srgbClr val="FFC000"/>
            </a:solidFill>
          </a:ln>
        </p:spPr>
        <p:txBody>
          <a:bodyPr wrap="none">
            <a:spAutoFit/>
          </a:bodyPr>
          <a:lstStyle/>
          <a:p>
            <a:pPr algn="ctr">
              <a:buClr>
                <a:srgbClr val="FFFF00"/>
              </a:buClr>
            </a:pPr>
            <a:r>
              <a:rPr lang="es-ES" b="1" dirty="0" err="1">
                <a:solidFill>
                  <a:schemeClr val="bg1">
                    <a:lumMod val="95000"/>
                  </a:schemeClr>
                </a:solidFill>
              </a:rPr>
              <a:t>Hybrid</a:t>
            </a:r>
            <a:endParaRPr lang="es-ES" b="1" dirty="0">
              <a:solidFill>
                <a:schemeClr val="bg1">
                  <a:lumMod val="95000"/>
                </a:schemeClr>
              </a:solidFill>
            </a:endParaRPr>
          </a:p>
          <a:p>
            <a:pPr algn="ctr">
              <a:buClr>
                <a:srgbClr val="FFFF00"/>
              </a:buClr>
            </a:pPr>
            <a:r>
              <a:rPr lang="es-ES" b="1" dirty="0" err="1">
                <a:solidFill>
                  <a:schemeClr val="bg1">
                    <a:lumMod val="95000"/>
                  </a:schemeClr>
                </a:solidFill>
              </a:rPr>
              <a:t>methods</a:t>
            </a:r>
            <a:endParaRPr lang="es-ES" b="1" dirty="0">
              <a:solidFill>
                <a:schemeClr val="bg1">
                  <a:lumMod val="95000"/>
                </a:schemeClr>
              </a:solidFill>
            </a:endParaRPr>
          </a:p>
        </p:txBody>
      </p:sp>
      <p:cxnSp>
        <p:nvCxnSpPr>
          <p:cNvPr id="27" name="Conector: angular 26">
            <a:extLst>
              <a:ext uri="{FF2B5EF4-FFF2-40B4-BE49-F238E27FC236}">
                <a16:creationId xmlns:a16="http://schemas.microsoft.com/office/drawing/2014/main" id="{1B05EF64-6B62-463A-A92E-CA253C657875}"/>
              </a:ext>
            </a:extLst>
          </p:cNvPr>
          <p:cNvCxnSpPr>
            <a:cxnSpLocks/>
            <a:stCxn id="14" idx="3"/>
            <a:endCxn id="25" idx="1"/>
          </p:cNvCxnSpPr>
          <p:nvPr/>
        </p:nvCxnSpPr>
        <p:spPr>
          <a:xfrm flipV="1">
            <a:off x="2390971" y="2445349"/>
            <a:ext cx="947828" cy="356057"/>
          </a:xfrm>
          <a:prstGeom prst="bentConnector3">
            <a:avLst/>
          </a:prstGeom>
          <a:ln w="12700">
            <a:solidFill>
              <a:srgbClr val="FFC000"/>
            </a:solidFill>
          </a:ln>
        </p:spPr>
        <p:style>
          <a:lnRef idx="1">
            <a:schemeClr val="accent1"/>
          </a:lnRef>
          <a:fillRef idx="0">
            <a:schemeClr val="accent1"/>
          </a:fillRef>
          <a:effectRef idx="0">
            <a:schemeClr val="accent1"/>
          </a:effectRef>
          <a:fontRef idx="minor">
            <a:schemeClr val="tx1"/>
          </a:fontRef>
        </p:style>
      </p:cxnSp>
      <p:sp>
        <p:nvSpPr>
          <p:cNvPr id="34" name="Google Shape;59;p13">
            <a:extLst>
              <a:ext uri="{FF2B5EF4-FFF2-40B4-BE49-F238E27FC236}">
                <a16:creationId xmlns:a16="http://schemas.microsoft.com/office/drawing/2014/main" id="{F802348A-2916-470C-95EA-58E7668140E8}"/>
              </a:ext>
            </a:extLst>
          </p:cNvPr>
          <p:cNvSpPr txBox="1"/>
          <p:nvPr/>
        </p:nvSpPr>
        <p:spPr>
          <a:xfrm>
            <a:off x="4475353" y="1582426"/>
            <a:ext cx="4522601" cy="1692741"/>
          </a:xfrm>
          <a:prstGeom prst="rect">
            <a:avLst/>
          </a:prstGeom>
          <a:noFill/>
          <a:ln>
            <a:noFill/>
          </a:ln>
        </p:spPr>
        <p:txBody>
          <a:bodyPr spcFirstLastPara="1" wrap="square" lIns="91425" tIns="91425" rIns="91425" bIns="91425" anchor="t" anchorCtr="0">
            <a:spAutoFit/>
          </a:bodyPr>
          <a:lstStyle/>
          <a:p>
            <a:endParaRPr lang="es-ES" dirty="0">
              <a:solidFill>
                <a:srgbClr val="FFFF00"/>
              </a:solidFill>
            </a:endParaRPr>
          </a:p>
          <a:p>
            <a:pPr marL="285750" indent="-285750">
              <a:buClr>
                <a:srgbClr val="FFFF00"/>
              </a:buClr>
              <a:buFont typeface="Arial" panose="020B0604020202020204" pitchFamily="34" charset="0"/>
              <a:buChar char="•"/>
            </a:pPr>
            <a:r>
              <a:rPr lang="es-ES" dirty="0" err="1">
                <a:solidFill>
                  <a:srgbClr val="FFFF00"/>
                </a:solidFill>
              </a:rPr>
              <a:t>Combination</a:t>
            </a:r>
            <a:r>
              <a:rPr lang="es-ES" dirty="0">
                <a:solidFill>
                  <a:srgbClr val="FFFF00"/>
                </a:solidFill>
              </a:rPr>
              <a:t> </a:t>
            </a:r>
            <a:r>
              <a:rPr lang="es-ES" dirty="0" err="1">
                <a:solidFill>
                  <a:srgbClr val="FFFF00"/>
                </a:solidFill>
              </a:rPr>
              <a:t>of</a:t>
            </a:r>
            <a:r>
              <a:rPr lang="es-ES" dirty="0">
                <a:solidFill>
                  <a:srgbClr val="FFFF00"/>
                </a:solidFill>
              </a:rPr>
              <a:t> </a:t>
            </a:r>
            <a:r>
              <a:rPr lang="es-ES" b="1" dirty="0" err="1">
                <a:solidFill>
                  <a:schemeClr val="bg1">
                    <a:lumMod val="95000"/>
                  </a:schemeClr>
                </a:solidFill>
              </a:rPr>
              <a:t>strengths</a:t>
            </a:r>
            <a:endParaRPr lang="es-ES" b="1" dirty="0">
              <a:solidFill>
                <a:schemeClr val="bg1">
                  <a:lumMod val="95000"/>
                </a:schemeClr>
              </a:solidFill>
            </a:endParaRPr>
          </a:p>
          <a:p>
            <a:pPr marL="285750" indent="-285750">
              <a:buClr>
                <a:srgbClr val="FFFF00"/>
              </a:buClr>
              <a:buFont typeface="Arial" panose="020B0604020202020204" pitchFamily="34" charset="0"/>
              <a:buChar char="•"/>
            </a:pPr>
            <a:endParaRPr lang="es-ES" dirty="0">
              <a:solidFill>
                <a:srgbClr val="FFFF00"/>
              </a:solidFill>
            </a:endParaRPr>
          </a:p>
          <a:p>
            <a:pPr marL="285750" indent="-285750">
              <a:buClr>
                <a:srgbClr val="FFFF00"/>
              </a:buClr>
              <a:buFont typeface="Arial" panose="020B0604020202020204" pitchFamily="34" charset="0"/>
              <a:buChar char="•"/>
            </a:pPr>
            <a:r>
              <a:rPr lang="es-ES" dirty="0">
                <a:solidFill>
                  <a:srgbClr val="FFFF00"/>
                </a:solidFill>
              </a:rPr>
              <a:t>More </a:t>
            </a:r>
            <a:r>
              <a:rPr lang="es-ES" b="1" dirty="0" err="1">
                <a:solidFill>
                  <a:schemeClr val="bg1">
                    <a:lumMod val="95000"/>
                  </a:schemeClr>
                </a:solidFill>
              </a:rPr>
              <a:t>comprehensive</a:t>
            </a:r>
            <a:r>
              <a:rPr lang="es-ES" dirty="0">
                <a:solidFill>
                  <a:srgbClr val="FFFF00"/>
                </a:solidFill>
              </a:rPr>
              <a:t> and </a:t>
            </a:r>
            <a:r>
              <a:rPr lang="es-ES" b="1" dirty="0" err="1">
                <a:solidFill>
                  <a:schemeClr val="bg1">
                    <a:lumMod val="95000"/>
                  </a:schemeClr>
                </a:solidFill>
              </a:rPr>
              <a:t>accurate</a:t>
            </a:r>
            <a:r>
              <a:rPr lang="es-ES" dirty="0">
                <a:solidFill>
                  <a:srgbClr val="FFFF00"/>
                </a:solidFill>
              </a:rPr>
              <a:t> </a:t>
            </a:r>
            <a:r>
              <a:rPr lang="es-ES" dirty="0" err="1">
                <a:solidFill>
                  <a:srgbClr val="FFFF00"/>
                </a:solidFill>
              </a:rPr>
              <a:t>models</a:t>
            </a:r>
            <a:endParaRPr lang="es-ES" dirty="0">
              <a:solidFill>
                <a:srgbClr val="FFFF00"/>
              </a:solidFill>
            </a:endParaRPr>
          </a:p>
          <a:p>
            <a:pPr marL="285750" indent="-285750">
              <a:buClr>
                <a:srgbClr val="FFFF00"/>
              </a:buClr>
              <a:buFont typeface="Arial" panose="020B0604020202020204" pitchFamily="34" charset="0"/>
              <a:buChar char="•"/>
            </a:pPr>
            <a:endParaRPr lang="es-ES" dirty="0">
              <a:solidFill>
                <a:srgbClr val="FFFF00"/>
              </a:solidFill>
            </a:endParaRPr>
          </a:p>
          <a:p>
            <a:pPr marL="285750" indent="-285750">
              <a:buClr>
                <a:srgbClr val="FFFF00"/>
              </a:buClr>
              <a:buFont typeface="Arial" panose="020B0604020202020204" pitchFamily="34" charset="0"/>
              <a:buChar char="•"/>
            </a:pPr>
            <a:r>
              <a:rPr lang="es-ES" dirty="0" err="1">
                <a:solidFill>
                  <a:srgbClr val="FFFF00"/>
                </a:solidFill>
              </a:rPr>
              <a:t>Greater</a:t>
            </a:r>
            <a:r>
              <a:rPr lang="es-ES" dirty="0">
                <a:solidFill>
                  <a:srgbClr val="FFFF00"/>
                </a:solidFill>
              </a:rPr>
              <a:t> </a:t>
            </a:r>
            <a:r>
              <a:rPr lang="es-ES" b="1" dirty="0" err="1">
                <a:solidFill>
                  <a:schemeClr val="bg1">
                    <a:lumMod val="95000"/>
                  </a:schemeClr>
                </a:solidFill>
              </a:rPr>
              <a:t>adaptability</a:t>
            </a:r>
            <a:r>
              <a:rPr lang="es-ES" dirty="0">
                <a:solidFill>
                  <a:srgbClr val="FFFF00"/>
                </a:solidFill>
              </a:rPr>
              <a:t> </a:t>
            </a:r>
            <a:r>
              <a:rPr lang="es-ES" dirty="0" err="1">
                <a:solidFill>
                  <a:srgbClr val="FFFF00"/>
                </a:solidFill>
              </a:rPr>
              <a:t>to</a:t>
            </a:r>
            <a:r>
              <a:rPr lang="es-ES" dirty="0">
                <a:solidFill>
                  <a:srgbClr val="FFFF00"/>
                </a:solidFill>
              </a:rPr>
              <a:t> </a:t>
            </a:r>
            <a:r>
              <a:rPr lang="es-ES" dirty="0" err="1">
                <a:solidFill>
                  <a:srgbClr val="FFFF00"/>
                </a:solidFill>
              </a:rPr>
              <a:t>different</a:t>
            </a:r>
            <a:r>
              <a:rPr lang="es-ES" dirty="0">
                <a:solidFill>
                  <a:srgbClr val="FFFF00"/>
                </a:solidFill>
              </a:rPr>
              <a:t> </a:t>
            </a:r>
            <a:r>
              <a:rPr lang="es-ES" dirty="0" err="1">
                <a:solidFill>
                  <a:srgbClr val="FFFF00"/>
                </a:solidFill>
              </a:rPr>
              <a:t>situations</a:t>
            </a:r>
            <a:r>
              <a:rPr lang="es-ES" dirty="0">
                <a:solidFill>
                  <a:srgbClr val="FFFF00"/>
                </a:solidFill>
              </a:rPr>
              <a:t> and </a:t>
            </a:r>
            <a:r>
              <a:rPr lang="es-ES" dirty="0" err="1">
                <a:solidFill>
                  <a:srgbClr val="FFFF00"/>
                </a:solidFill>
              </a:rPr>
              <a:t>missing</a:t>
            </a:r>
            <a:r>
              <a:rPr lang="es-ES" dirty="0">
                <a:solidFill>
                  <a:srgbClr val="FFFF00"/>
                </a:solidFill>
              </a:rPr>
              <a:t> data</a:t>
            </a:r>
          </a:p>
        </p:txBody>
      </p:sp>
      <p:sp>
        <p:nvSpPr>
          <p:cNvPr id="2" name="Google Shape;76;p15">
            <a:extLst>
              <a:ext uri="{FF2B5EF4-FFF2-40B4-BE49-F238E27FC236}">
                <a16:creationId xmlns:a16="http://schemas.microsoft.com/office/drawing/2014/main" id="{817BA4C1-27DF-60AF-C3D5-D96EA3D14BA7}"/>
              </a:ext>
            </a:extLst>
          </p:cNvPr>
          <p:cNvSpPr txBox="1"/>
          <p:nvPr/>
        </p:nvSpPr>
        <p:spPr>
          <a:xfrm>
            <a:off x="290030" y="821293"/>
            <a:ext cx="8764760"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3. Online time series anomaly detection techniques  </a:t>
            </a:r>
          </a:p>
        </p:txBody>
      </p:sp>
    </p:spTree>
    <p:extLst>
      <p:ext uri="{BB962C8B-B14F-4D97-AF65-F5344CB8AC3E}">
        <p14:creationId xmlns:p14="http://schemas.microsoft.com/office/powerpoint/2010/main" val="137722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0" y="0"/>
            <a:ext cx="9143990" cy="5143500"/>
          </a:xfrm>
          <a:prstGeom prst="rect">
            <a:avLst/>
          </a:prstGeom>
          <a:noFill/>
          <a:ln>
            <a:noFill/>
          </a:ln>
        </p:spPr>
      </p:pic>
      <p:pic>
        <p:nvPicPr>
          <p:cNvPr id="7" name="Imagen 6" descr="C:\Users\macu\AppData\Local\Microsoft\Windows\INetCache\Content.MSO\485B3ECD.tmp">
            <a:extLst>
              <a:ext uri="{FF2B5EF4-FFF2-40B4-BE49-F238E27FC236}">
                <a16:creationId xmlns:a16="http://schemas.microsoft.com/office/drawing/2014/main" id="{B72BE7DE-C2FC-425D-9CCE-C4D4A27ADE9C}"/>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77006" y="1766815"/>
            <a:ext cx="4253753" cy="1961926"/>
          </a:xfrm>
          <a:prstGeom prst="rect">
            <a:avLst/>
          </a:prstGeom>
          <a:noFill/>
          <a:ln>
            <a:noFill/>
          </a:ln>
        </p:spPr>
      </p:pic>
      <p:pic>
        <p:nvPicPr>
          <p:cNvPr id="4098" name="Picture 2">
            <a:extLst>
              <a:ext uri="{FF2B5EF4-FFF2-40B4-BE49-F238E27FC236}">
                <a16:creationId xmlns:a16="http://schemas.microsoft.com/office/drawing/2014/main" id="{A727E05E-1F97-4DB2-82CA-4C0FD6698D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73896" y="1257299"/>
            <a:ext cx="4093098" cy="2689413"/>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76;p15">
            <a:extLst>
              <a:ext uri="{FF2B5EF4-FFF2-40B4-BE49-F238E27FC236}">
                <a16:creationId xmlns:a16="http://schemas.microsoft.com/office/drawing/2014/main" id="{2277B35E-5154-2F56-BBC6-07A8EE305DD9}"/>
              </a:ext>
            </a:extLst>
          </p:cNvPr>
          <p:cNvSpPr txBox="1"/>
          <p:nvPr/>
        </p:nvSpPr>
        <p:spPr>
          <a:xfrm>
            <a:off x="290030" y="724651"/>
            <a:ext cx="8764760"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3. Online time series anomaly detection techniques  </a:t>
            </a:r>
          </a:p>
        </p:txBody>
      </p:sp>
    </p:spTree>
    <p:extLst>
      <p:ext uri="{BB962C8B-B14F-4D97-AF65-F5344CB8AC3E}">
        <p14:creationId xmlns:p14="http://schemas.microsoft.com/office/powerpoint/2010/main" val="39948573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10" y="0"/>
            <a:ext cx="9143990" cy="5143500"/>
          </a:xfrm>
          <a:prstGeom prst="rect">
            <a:avLst/>
          </a:prstGeom>
          <a:noFill/>
          <a:ln>
            <a:noFill/>
          </a:ln>
        </p:spPr>
      </p:pic>
      <p:sp>
        <p:nvSpPr>
          <p:cNvPr id="5" name="Google Shape;59;p13">
            <a:extLst>
              <a:ext uri="{FF2B5EF4-FFF2-40B4-BE49-F238E27FC236}">
                <a16:creationId xmlns:a16="http://schemas.microsoft.com/office/drawing/2014/main" id="{F9BA1A57-1629-4B85-8C75-D8610AB2D7DE}"/>
              </a:ext>
            </a:extLst>
          </p:cNvPr>
          <p:cNvSpPr txBox="1"/>
          <p:nvPr/>
        </p:nvSpPr>
        <p:spPr>
          <a:xfrm>
            <a:off x="470648" y="1706441"/>
            <a:ext cx="4518211" cy="1200298"/>
          </a:xfrm>
          <a:prstGeom prst="rect">
            <a:avLst/>
          </a:prstGeom>
          <a:noFill/>
          <a:ln>
            <a:noFill/>
          </a:ln>
        </p:spPr>
        <p:txBody>
          <a:bodyPr spcFirstLastPara="1" wrap="square" lIns="91425" tIns="91425" rIns="91425" bIns="91425" anchor="t" anchorCtr="0">
            <a:spAutoFit/>
          </a:bodyPr>
          <a:lstStyle/>
          <a:p>
            <a:pPr>
              <a:buClr>
                <a:srgbClr val="FFFF00"/>
              </a:buClr>
            </a:pPr>
            <a:r>
              <a:rPr lang="es-ES" b="1" dirty="0">
                <a:solidFill>
                  <a:schemeClr val="bg1">
                    <a:lumMod val="95000"/>
                  </a:schemeClr>
                </a:solidFill>
              </a:rPr>
              <a:t>A - Combine </a:t>
            </a:r>
          </a:p>
          <a:p>
            <a:pPr>
              <a:buClr>
                <a:srgbClr val="FFFF00"/>
              </a:buClr>
              <a:tabLst>
                <a:tab pos="540000" algn="l"/>
              </a:tabLst>
            </a:pPr>
            <a:r>
              <a:rPr lang="es-ES" b="1" dirty="0">
                <a:solidFill>
                  <a:srgbClr val="FFFF00"/>
                </a:solidFill>
              </a:rPr>
              <a:t>	</a:t>
            </a:r>
            <a:r>
              <a:rPr lang="es-ES" b="1" dirty="0" err="1">
                <a:solidFill>
                  <a:srgbClr val="FFFF00"/>
                </a:solidFill>
              </a:rPr>
              <a:t>multiple</a:t>
            </a:r>
            <a:r>
              <a:rPr lang="es-ES" b="1" dirty="0">
                <a:solidFill>
                  <a:srgbClr val="FFFF00"/>
                </a:solidFill>
              </a:rPr>
              <a:t> </a:t>
            </a:r>
            <a:r>
              <a:rPr lang="es-ES" b="1" dirty="0" err="1">
                <a:solidFill>
                  <a:srgbClr val="FFFF00"/>
                </a:solidFill>
              </a:rPr>
              <a:t>models</a:t>
            </a:r>
            <a:r>
              <a:rPr lang="es-ES" dirty="0">
                <a:solidFill>
                  <a:srgbClr val="FFFF00"/>
                </a:solidFill>
              </a:rPr>
              <a:t> </a:t>
            </a:r>
          </a:p>
          <a:p>
            <a:pPr>
              <a:buClr>
                <a:srgbClr val="FFFF00"/>
              </a:buClr>
              <a:tabLst>
                <a:tab pos="540000" algn="l"/>
              </a:tabLst>
            </a:pPr>
            <a:r>
              <a:rPr lang="es-ES" sz="1200" dirty="0">
                <a:solidFill>
                  <a:srgbClr val="FFFF00"/>
                </a:solidFill>
              </a:rPr>
              <a:t>		</a:t>
            </a:r>
            <a:r>
              <a:rPr lang="es-ES" sz="1200" dirty="0" err="1">
                <a:solidFill>
                  <a:srgbClr val="FFFF00"/>
                </a:solidFill>
              </a:rPr>
              <a:t>for</a:t>
            </a:r>
            <a:r>
              <a:rPr lang="es-ES" sz="1200" dirty="0">
                <a:solidFill>
                  <a:srgbClr val="FFFF00"/>
                </a:solidFill>
              </a:rPr>
              <a:t> </a:t>
            </a:r>
            <a:r>
              <a:rPr lang="es-ES" sz="1200" dirty="0" err="1">
                <a:solidFill>
                  <a:srgbClr val="FFFF00"/>
                </a:solidFill>
              </a:rPr>
              <a:t>anomaly</a:t>
            </a:r>
            <a:r>
              <a:rPr lang="es-ES" sz="1200" dirty="0">
                <a:solidFill>
                  <a:srgbClr val="FFFF00"/>
                </a:solidFill>
              </a:rPr>
              <a:t> </a:t>
            </a:r>
            <a:r>
              <a:rPr lang="es-ES" sz="1200" dirty="0" err="1">
                <a:solidFill>
                  <a:srgbClr val="FFFF00"/>
                </a:solidFill>
              </a:rPr>
              <a:t>detection</a:t>
            </a:r>
            <a:r>
              <a:rPr lang="es-ES" sz="1200" dirty="0">
                <a:solidFill>
                  <a:srgbClr val="FFFF00"/>
                </a:solidFill>
              </a:rPr>
              <a:t> </a:t>
            </a:r>
          </a:p>
          <a:p>
            <a:pPr>
              <a:buClr>
                <a:srgbClr val="FFFF00"/>
              </a:buClr>
              <a:tabLst>
                <a:tab pos="540000" algn="l"/>
              </a:tabLst>
            </a:pPr>
            <a:r>
              <a:rPr lang="es-ES" dirty="0">
                <a:solidFill>
                  <a:srgbClr val="FFFF00"/>
                </a:solidFill>
              </a:rPr>
              <a:t>	</a:t>
            </a:r>
            <a:r>
              <a:rPr lang="es-ES" dirty="0" err="1">
                <a:solidFill>
                  <a:srgbClr val="FFFF00"/>
                </a:solidFill>
              </a:rPr>
              <a:t>from</a:t>
            </a:r>
            <a:r>
              <a:rPr lang="es-ES" dirty="0">
                <a:solidFill>
                  <a:srgbClr val="FFFF00"/>
                </a:solidFill>
              </a:rPr>
              <a:t> </a:t>
            </a:r>
            <a:r>
              <a:rPr lang="es-ES" b="1" dirty="0" err="1">
                <a:solidFill>
                  <a:srgbClr val="FFFF00"/>
                </a:solidFill>
              </a:rPr>
              <a:t>different</a:t>
            </a:r>
            <a:r>
              <a:rPr lang="es-ES" b="1" dirty="0">
                <a:solidFill>
                  <a:srgbClr val="FFFF00"/>
                </a:solidFill>
              </a:rPr>
              <a:t> </a:t>
            </a:r>
            <a:r>
              <a:rPr lang="es-ES" b="1" dirty="0" err="1">
                <a:solidFill>
                  <a:srgbClr val="FFFF00"/>
                </a:solidFill>
              </a:rPr>
              <a:t>approaches</a:t>
            </a:r>
            <a:endParaRPr lang="es-ES" b="1" dirty="0">
              <a:solidFill>
                <a:srgbClr val="FFFF00"/>
              </a:solidFill>
            </a:endParaRPr>
          </a:p>
          <a:p>
            <a:pPr>
              <a:buClr>
                <a:srgbClr val="FFFF00"/>
              </a:buClr>
              <a:tabLst>
                <a:tab pos="540000" algn="l"/>
              </a:tabLst>
            </a:pPr>
            <a:r>
              <a:rPr lang="es-ES" sz="1200" b="1" dirty="0">
                <a:solidFill>
                  <a:srgbClr val="FFFF00"/>
                </a:solidFill>
              </a:rPr>
              <a:t>		</a:t>
            </a:r>
            <a:r>
              <a:rPr lang="es-ES" sz="1200" dirty="0">
                <a:solidFill>
                  <a:srgbClr val="FFFF00"/>
                </a:solidFill>
              </a:rPr>
              <a:t>(</a:t>
            </a:r>
            <a:r>
              <a:rPr lang="es-ES" sz="1200" dirty="0" err="1">
                <a:solidFill>
                  <a:srgbClr val="FFFF00"/>
                </a:solidFill>
              </a:rPr>
              <a:t>prediction</a:t>
            </a:r>
            <a:r>
              <a:rPr lang="es-ES" sz="1200" dirty="0">
                <a:solidFill>
                  <a:srgbClr val="FFFF00"/>
                </a:solidFill>
              </a:rPr>
              <a:t>, </a:t>
            </a:r>
            <a:r>
              <a:rPr lang="es-ES" sz="1200" dirty="0" err="1">
                <a:solidFill>
                  <a:srgbClr val="FFFF00"/>
                </a:solidFill>
              </a:rPr>
              <a:t>classification</a:t>
            </a:r>
            <a:r>
              <a:rPr lang="es-ES" sz="1200" dirty="0">
                <a:solidFill>
                  <a:srgbClr val="FFFF00"/>
                </a:solidFill>
              </a:rPr>
              <a:t>, </a:t>
            </a:r>
            <a:r>
              <a:rPr lang="es-ES" sz="1200" dirty="0" err="1">
                <a:solidFill>
                  <a:srgbClr val="FFFF00"/>
                </a:solidFill>
              </a:rPr>
              <a:t>clustering</a:t>
            </a:r>
            <a:r>
              <a:rPr lang="es-ES" sz="1200" dirty="0">
                <a:solidFill>
                  <a:srgbClr val="FFFF00"/>
                </a:solidFill>
              </a:rPr>
              <a:t>)</a:t>
            </a:r>
            <a:r>
              <a:rPr lang="es-ES" sz="1200" b="1" dirty="0">
                <a:solidFill>
                  <a:srgbClr val="FFFF00"/>
                </a:solidFill>
              </a:rPr>
              <a:t> </a:t>
            </a:r>
          </a:p>
        </p:txBody>
      </p:sp>
      <p:sp>
        <p:nvSpPr>
          <p:cNvPr id="8" name="Google Shape;59;p13">
            <a:extLst>
              <a:ext uri="{FF2B5EF4-FFF2-40B4-BE49-F238E27FC236}">
                <a16:creationId xmlns:a16="http://schemas.microsoft.com/office/drawing/2014/main" id="{224A18AE-159D-4AA4-8335-8E56F0C26AFE}"/>
              </a:ext>
            </a:extLst>
          </p:cNvPr>
          <p:cNvSpPr txBox="1"/>
          <p:nvPr/>
        </p:nvSpPr>
        <p:spPr>
          <a:xfrm>
            <a:off x="4189667" y="1743611"/>
            <a:ext cx="4773706" cy="1908184"/>
          </a:xfrm>
          <a:prstGeom prst="rect">
            <a:avLst/>
          </a:prstGeom>
          <a:noFill/>
          <a:ln>
            <a:noFill/>
          </a:ln>
        </p:spPr>
        <p:txBody>
          <a:bodyPr spcFirstLastPara="1" wrap="square" lIns="91425" tIns="91425" rIns="91425" bIns="91425" anchor="t" anchorCtr="0">
            <a:spAutoFit/>
          </a:bodyPr>
          <a:lstStyle/>
          <a:p>
            <a:pPr lvl="1">
              <a:buClr>
                <a:srgbClr val="FFFF00"/>
              </a:buClr>
            </a:pPr>
            <a:r>
              <a:rPr lang="es-ES" b="1" dirty="0">
                <a:solidFill>
                  <a:schemeClr val="bg1">
                    <a:lumMod val="95000"/>
                  </a:schemeClr>
                </a:solidFill>
              </a:rPr>
              <a:t>C - </a:t>
            </a:r>
            <a:r>
              <a:rPr lang="es-ES" b="1" dirty="0" err="1">
                <a:solidFill>
                  <a:schemeClr val="bg1">
                    <a:lumMod val="95000"/>
                  </a:schemeClr>
                </a:solidFill>
              </a:rPr>
              <a:t>Enhances</a:t>
            </a:r>
            <a:r>
              <a:rPr lang="es-ES" b="1" dirty="0">
                <a:solidFill>
                  <a:schemeClr val="bg1">
                    <a:lumMod val="95000"/>
                  </a:schemeClr>
                </a:solidFill>
              </a:rPr>
              <a:t> </a:t>
            </a:r>
            <a:r>
              <a:rPr lang="es-ES" b="1" dirty="0" err="1">
                <a:solidFill>
                  <a:schemeClr val="bg1">
                    <a:lumMod val="95000"/>
                  </a:schemeClr>
                </a:solidFill>
              </a:rPr>
              <a:t>perfomance</a:t>
            </a:r>
            <a:r>
              <a:rPr lang="es-ES" b="1" dirty="0">
                <a:solidFill>
                  <a:schemeClr val="bg1">
                    <a:lumMod val="95000"/>
                  </a:schemeClr>
                </a:solidFill>
              </a:rPr>
              <a:t> </a:t>
            </a:r>
            <a:r>
              <a:rPr lang="es-ES" b="1" dirty="0" err="1">
                <a:solidFill>
                  <a:schemeClr val="bg1">
                    <a:lumMod val="95000"/>
                  </a:schemeClr>
                </a:solidFill>
              </a:rPr>
              <a:t>of</a:t>
            </a:r>
            <a:r>
              <a:rPr lang="es-ES" b="1" dirty="0">
                <a:solidFill>
                  <a:schemeClr val="bg1">
                    <a:lumMod val="95000"/>
                  </a:schemeClr>
                </a:solidFill>
              </a:rPr>
              <a:t> </a:t>
            </a:r>
            <a:r>
              <a:rPr lang="es-ES" b="1" dirty="0" err="1">
                <a:solidFill>
                  <a:schemeClr val="bg1">
                    <a:lumMod val="95000"/>
                  </a:schemeClr>
                </a:solidFill>
              </a:rPr>
              <a:t>detectors</a:t>
            </a:r>
            <a:r>
              <a:rPr lang="es-ES" b="1" dirty="0">
                <a:solidFill>
                  <a:schemeClr val="bg1">
                    <a:lumMod val="95000"/>
                  </a:schemeClr>
                </a:solidFill>
              </a:rPr>
              <a:t>: </a:t>
            </a:r>
          </a:p>
          <a:p>
            <a:pPr lvl="1">
              <a:buClr>
                <a:srgbClr val="FFFF00"/>
              </a:buClr>
            </a:pPr>
            <a:endParaRPr lang="es-ES" dirty="0">
              <a:solidFill>
                <a:srgbClr val="FFFF00"/>
              </a:solidFill>
            </a:endParaRPr>
          </a:p>
          <a:p>
            <a:pPr lvl="1" defTabSz="540000">
              <a:buClr>
                <a:srgbClr val="FFFF00"/>
              </a:buClr>
              <a:tabLst>
                <a:tab pos="450000" algn="l"/>
              </a:tabLst>
            </a:pPr>
            <a:r>
              <a:rPr lang="es-ES" b="1" dirty="0">
                <a:solidFill>
                  <a:srgbClr val="FFFF00"/>
                </a:solidFill>
              </a:rPr>
              <a:t>	</a:t>
            </a:r>
            <a:r>
              <a:rPr lang="es-ES" b="1" dirty="0" err="1">
                <a:solidFill>
                  <a:srgbClr val="FFFF00"/>
                </a:solidFill>
              </a:rPr>
              <a:t>Reducing</a:t>
            </a:r>
            <a:r>
              <a:rPr lang="es-ES" dirty="0">
                <a:solidFill>
                  <a:srgbClr val="FFFF00"/>
                </a:solidFill>
              </a:rPr>
              <a:t> </a:t>
            </a:r>
            <a:r>
              <a:rPr lang="es-ES" dirty="0" err="1">
                <a:solidFill>
                  <a:srgbClr val="FFFF00"/>
                </a:solidFill>
              </a:rPr>
              <a:t>model’s</a:t>
            </a:r>
            <a:r>
              <a:rPr lang="es-ES" dirty="0">
                <a:solidFill>
                  <a:srgbClr val="FFFF00"/>
                </a:solidFill>
              </a:rPr>
              <a:t> </a:t>
            </a:r>
            <a:r>
              <a:rPr lang="es-ES" b="1" dirty="0" err="1">
                <a:solidFill>
                  <a:srgbClr val="FFFF00"/>
                </a:solidFill>
              </a:rPr>
              <a:t>dependency</a:t>
            </a:r>
            <a:r>
              <a:rPr lang="es-ES" b="1" dirty="0">
                <a:solidFill>
                  <a:srgbClr val="FFFF00"/>
                </a:solidFill>
              </a:rPr>
              <a:t> </a:t>
            </a:r>
            <a:r>
              <a:rPr lang="es-ES" b="1" dirty="0" err="1">
                <a:solidFill>
                  <a:srgbClr val="FFFF00"/>
                </a:solidFill>
              </a:rPr>
              <a:t>on</a:t>
            </a:r>
            <a:r>
              <a:rPr lang="es-ES" b="1" dirty="0">
                <a:solidFill>
                  <a:srgbClr val="FFFF00"/>
                </a:solidFill>
              </a:rPr>
              <a:t> </a:t>
            </a:r>
            <a:r>
              <a:rPr lang="es-ES" b="1" dirty="0" err="1">
                <a:solidFill>
                  <a:srgbClr val="FFFF00"/>
                </a:solidFill>
              </a:rPr>
              <a:t>dataset</a:t>
            </a:r>
            <a:endParaRPr lang="es-ES" b="1" dirty="0">
              <a:solidFill>
                <a:srgbClr val="FFFF00"/>
              </a:solidFill>
            </a:endParaRPr>
          </a:p>
          <a:p>
            <a:pPr lvl="1" defTabSz="540000">
              <a:buClr>
                <a:srgbClr val="FFFF00"/>
              </a:buClr>
              <a:tabLst>
                <a:tab pos="450000" algn="l"/>
              </a:tabLst>
            </a:pPr>
            <a:r>
              <a:rPr lang="es-ES" b="1" dirty="0">
                <a:solidFill>
                  <a:srgbClr val="FFFF00"/>
                </a:solidFill>
              </a:rPr>
              <a:t>	</a:t>
            </a:r>
          </a:p>
          <a:p>
            <a:pPr lvl="1" defTabSz="540000">
              <a:buClr>
                <a:srgbClr val="FFFF00"/>
              </a:buClr>
              <a:tabLst>
                <a:tab pos="450000" algn="l"/>
              </a:tabLst>
            </a:pPr>
            <a:r>
              <a:rPr lang="es-ES" b="1" dirty="0">
                <a:solidFill>
                  <a:srgbClr val="FFFF00"/>
                </a:solidFill>
              </a:rPr>
              <a:t>	</a:t>
            </a:r>
            <a:r>
              <a:rPr lang="es-ES" b="1" dirty="0" err="1">
                <a:solidFill>
                  <a:srgbClr val="FFFF00"/>
                </a:solidFill>
              </a:rPr>
              <a:t>Complementing</a:t>
            </a:r>
            <a:r>
              <a:rPr lang="es-ES" b="1" dirty="0">
                <a:solidFill>
                  <a:srgbClr val="FFFF00"/>
                </a:solidFill>
              </a:rPr>
              <a:t> </a:t>
            </a:r>
            <a:r>
              <a:rPr lang="es-ES" b="1" dirty="0" err="1">
                <a:solidFill>
                  <a:srgbClr val="FFFF00"/>
                </a:solidFill>
              </a:rPr>
              <a:t>weakness</a:t>
            </a:r>
            <a:r>
              <a:rPr lang="es-ES" dirty="0">
                <a:solidFill>
                  <a:srgbClr val="FFFF00"/>
                </a:solidFill>
              </a:rPr>
              <a:t> </a:t>
            </a:r>
            <a:r>
              <a:rPr lang="es-ES" dirty="0" err="1">
                <a:solidFill>
                  <a:srgbClr val="FFFF00"/>
                </a:solidFill>
              </a:rPr>
              <a:t>of</a:t>
            </a:r>
            <a:r>
              <a:rPr lang="es-ES" dirty="0">
                <a:solidFill>
                  <a:srgbClr val="FFFF00"/>
                </a:solidFill>
              </a:rPr>
              <a:t> individual </a:t>
            </a:r>
            <a:r>
              <a:rPr lang="es-ES" dirty="0" err="1">
                <a:solidFill>
                  <a:srgbClr val="FFFF00"/>
                </a:solidFill>
              </a:rPr>
              <a:t>detectors</a:t>
            </a:r>
            <a:endParaRPr lang="es-ES" dirty="0">
              <a:solidFill>
                <a:srgbClr val="FFFF00"/>
              </a:solidFill>
            </a:endParaRPr>
          </a:p>
          <a:p>
            <a:pPr lvl="1" defTabSz="540000">
              <a:buClr>
                <a:srgbClr val="FFFF00"/>
              </a:buClr>
              <a:tabLst>
                <a:tab pos="450000" algn="l"/>
              </a:tabLst>
            </a:pPr>
            <a:r>
              <a:rPr lang="es-ES" dirty="0">
                <a:solidFill>
                  <a:srgbClr val="FFFF00"/>
                </a:solidFill>
              </a:rPr>
              <a:t>	</a:t>
            </a:r>
          </a:p>
          <a:p>
            <a:pPr lvl="1" defTabSz="540000">
              <a:buClr>
                <a:srgbClr val="FFFF00"/>
              </a:buClr>
              <a:tabLst>
                <a:tab pos="450000" algn="l"/>
              </a:tabLst>
            </a:pPr>
            <a:r>
              <a:rPr lang="es-ES" b="1" dirty="0">
                <a:solidFill>
                  <a:srgbClr val="FFFF00"/>
                </a:solidFill>
              </a:rPr>
              <a:t>	</a:t>
            </a:r>
            <a:r>
              <a:rPr lang="es-ES" b="1" dirty="0" err="1">
                <a:solidFill>
                  <a:srgbClr val="FFFF00"/>
                </a:solidFill>
              </a:rPr>
              <a:t>Refining</a:t>
            </a:r>
            <a:r>
              <a:rPr lang="es-ES" dirty="0">
                <a:solidFill>
                  <a:srgbClr val="FFFF00"/>
                </a:solidFill>
              </a:rPr>
              <a:t> </a:t>
            </a:r>
            <a:r>
              <a:rPr lang="es-ES" dirty="0" err="1">
                <a:solidFill>
                  <a:srgbClr val="FFFF00"/>
                </a:solidFill>
              </a:rPr>
              <a:t>their</a:t>
            </a:r>
            <a:r>
              <a:rPr lang="es-ES" dirty="0">
                <a:solidFill>
                  <a:srgbClr val="FFFF00"/>
                </a:solidFill>
              </a:rPr>
              <a:t> </a:t>
            </a:r>
            <a:r>
              <a:rPr lang="es-ES" b="1" dirty="0" err="1">
                <a:solidFill>
                  <a:srgbClr val="FFFF00"/>
                </a:solidFill>
              </a:rPr>
              <a:t>strength</a:t>
            </a:r>
            <a:endParaRPr lang="es-ES" b="1" dirty="0">
              <a:solidFill>
                <a:srgbClr val="FFFF00"/>
              </a:solidFill>
            </a:endParaRPr>
          </a:p>
          <a:p>
            <a:pPr marL="285750" indent="-285750">
              <a:buClr>
                <a:srgbClr val="FFFF00"/>
              </a:buClr>
              <a:buFont typeface="Arial" panose="020B0604020202020204" pitchFamily="34" charset="0"/>
              <a:buChar char="•"/>
            </a:pPr>
            <a:endParaRPr lang="es-ES" dirty="0">
              <a:solidFill>
                <a:srgbClr val="FFFF00"/>
              </a:solidFill>
            </a:endParaRPr>
          </a:p>
        </p:txBody>
      </p:sp>
      <p:sp>
        <p:nvSpPr>
          <p:cNvPr id="10" name="Google Shape;59;p13">
            <a:extLst>
              <a:ext uri="{FF2B5EF4-FFF2-40B4-BE49-F238E27FC236}">
                <a16:creationId xmlns:a16="http://schemas.microsoft.com/office/drawing/2014/main" id="{F81E737A-301E-42C3-B33C-54907AA4FA15}"/>
              </a:ext>
            </a:extLst>
          </p:cNvPr>
          <p:cNvSpPr txBox="1"/>
          <p:nvPr/>
        </p:nvSpPr>
        <p:spPr>
          <a:xfrm>
            <a:off x="470647" y="3102500"/>
            <a:ext cx="4518211" cy="1046410"/>
          </a:xfrm>
          <a:prstGeom prst="rect">
            <a:avLst/>
          </a:prstGeom>
          <a:noFill/>
          <a:ln>
            <a:noFill/>
          </a:ln>
        </p:spPr>
        <p:txBody>
          <a:bodyPr spcFirstLastPara="1" wrap="square" lIns="91425" tIns="91425" rIns="91425" bIns="91425" anchor="t" anchorCtr="0">
            <a:spAutoFit/>
          </a:bodyPr>
          <a:lstStyle/>
          <a:p>
            <a:pPr>
              <a:buClr>
                <a:srgbClr val="FFFF00"/>
              </a:buClr>
              <a:tabLst>
                <a:tab pos="540000" algn="l"/>
              </a:tabLst>
            </a:pPr>
            <a:r>
              <a:rPr lang="es-ES" b="1" dirty="0">
                <a:solidFill>
                  <a:schemeClr val="bg1">
                    <a:lumMod val="95000"/>
                  </a:schemeClr>
                </a:solidFill>
              </a:rPr>
              <a:t>B - </a:t>
            </a:r>
            <a:r>
              <a:rPr lang="es-ES" b="1" dirty="0" err="1">
                <a:solidFill>
                  <a:schemeClr val="bg1">
                    <a:lumMod val="95000"/>
                  </a:schemeClr>
                </a:solidFill>
              </a:rPr>
              <a:t>Obtain</a:t>
            </a:r>
            <a:r>
              <a:rPr lang="es-ES" b="1" dirty="0">
                <a:solidFill>
                  <a:schemeClr val="bg1">
                    <a:lumMod val="95000"/>
                  </a:schemeClr>
                </a:solidFill>
              </a:rPr>
              <a:t> </a:t>
            </a:r>
          </a:p>
          <a:p>
            <a:pPr>
              <a:buClr>
                <a:srgbClr val="FFFF00"/>
              </a:buClr>
              <a:tabLst>
                <a:tab pos="540000" algn="l"/>
              </a:tabLst>
            </a:pPr>
            <a:r>
              <a:rPr lang="es-ES" dirty="0">
                <a:solidFill>
                  <a:srgbClr val="FFFF00"/>
                </a:solidFill>
              </a:rPr>
              <a:t>	more </a:t>
            </a:r>
            <a:r>
              <a:rPr lang="es-ES" b="1" dirty="0" err="1">
                <a:solidFill>
                  <a:srgbClr val="FFFF00"/>
                </a:solidFill>
              </a:rPr>
              <a:t>robust</a:t>
            </a:r>
            <a:r>
              <a:rPr lang="es-ES" b="1" dirty="0">
                <a:solidFill>
                  <a:srgbClr val="FFFF00"/>
                </a:solidFill>
              </a:rPr>
              <a:t> </a:t>
            </a:r>
            <a:r>
              <a:rPr lang="es-ES" dirty="0">
                <a:solidFill>
                  <a:srgbClr val="FFFF00"/>
                </a:solidFill>
              </a:rPr>
              <a:t>and</a:t>
            </a:r>
            <a:r>
              <a:rPr lang="es-ES" b="1" dirty="0">
                <a:solidFill>
                  <a:srgbClr val="FFFF00"/>
                </a:solidFill>
              </a:rPr>
              <a:t> </a:t>
            </a:r>
            <a:r>
              <a:rPr lang="es-ES" b="1" dirty="0" err="1">
                <a:solidFill>
                  <a:srgbClr val="FFFF00"/>
                </a:solidFill>
              </a:rPr>
              <a:t>accurate</a:t>
            </a:r>
            <a:r>
              <a:rPr lang="es-ES" dirty="0">
                <a:solidFill>
                  <a:srgbClr val="FFFF00"/>
                </a:solidFill>
              </a:rPr>
              <a:t> </a:t>
            </a:r>
          </a:p>
          <a:p>
            <a:pPr>
              <a:buClr>
                <a:srgbClr val="FFFF00"/>
              </a:buClr>
              <a:tabLst>
                <a:tab pos="540000" algn="l"/>
              </a:tabLst>
            </a:pPr>
            <a:r>
              <a:rPr lang="es-ES" sz="1200" dirty="0">
                <a:solidFill>
                  <a:srgbClr val="FFFF00"/>
                </a:solidFill>
              </a:rPr>
              <a:t>		</a:t>
            </a:r>
            <a:r>
              <a:rPr lang="es-ES" sz="1200" dirty="0" err="1">
                <a:solidFill>
                  <a:srgbClr val="FFFF00"/>
                </a:solidFill>
              </a:rPr>
              <a:t>anomaly</a:t>
            </a:r>
            <a:r>
              <a:rPr lang="es-ES" sz="1200" dirty="0">
                <a:solidFill>
                  <a:srgbClr val="FFFF00"/>
                </a:solidFill>
              </a:rPr>
              <a:t> </a:t>
            </a:r>
            <a:r>
              <a:rPr lang="es-ES" sz="1200" dirty="0" err="1">
                <a:solidFill>
                  <a:srgbClr val="FFFF00"/>
                </a:solidFill>
              </a:rPr>
              <a:t>detectors</a:t>
            </a:r>
            <a:endParaRPr lang="es-ES" sz="1200" dirty="0">
              <a:solidFill>
                <a:srgbClr val="FFFF00"/>
              </a:solidFill>
            </a:endParaRPr>
          </a:p>
          <a:p>
            <a:pPr>
              <a:buClr>
                <a:srgbClr val="FFFF00"/>
              </a:buClr>
            </a:pPr>
            <a:endParaRPr lang="es-ES" dirty="0">
              <a:solidFill>
                <a:srgbClr val="FFFF00"/>
              </a:solidFill>
            </a:endParaRPr>
          </a:p>
        </p:txBody>
      </p:sp>
      <p:sp>
        <p:nvSpPr>
          <p:cNvPr id="2" name="Google Shape;76;p15">
            <a:extLst>
              <a:ext uri="{FF2B5EF4-FFF2-40B4-BE49-F238E27FC236}">
                <a16:creationId xmlns:a16="http://schemas.microsoft.com/office/drawing/2014/main" id="{CE393D84-894E-E553-9CB2-127395343A97}"/>
              </a:ext>
            </a:extLst>
          </p:cNvPr>
          <p:cNvSpPr txBox="1"/>
          <p:nvPr/>
        </p:nvSpPr>
        <p:spPr>
          <a:xfrm>
            <a:off x="290030" y="821293"/>
            <a:ext cx="8764760"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3. Online time series anomaly detection techniques  </a:t>
            </a:r>
          </a:p>
        </p:txBody>
      </p:sp>
    </p:spTree>
    <p:extLst>
      <p:ext uri="{BB962C8B-B14F-4D97-AF65-F5344CB8AC3E}">
        <p14:creationId xmlns:p14="http://schemas.microsoft.com/office/powerpoint/2010/main" val="2130620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10" y="0"/>
            <a:ext cx="9143990" cy="5143500"/>
          </a:xfrm>
          <a:prstGeom prst="rect">
            <a:avLst/>
          </a:prstGeom>
          <a:noFill/>
          <a:ln>
            <a:noFill/>
          </a:ln>
        </p:spPr>
      </p:pic>
      <p:sp>
        <p:nvSpPr>
          <p:cNvPr id="7" name="Rectángulo 6">
            <a:extLst>
              <a:ext uri="{FF2B5EF4-FFF2-40B4-BE49-F238E27FC236}">
                <a16:creationId xmlns:a16="http://schemas.microsoft.com/office/drawing/2014/main" id="{622AD125-E66A-4553-9582-82DD9941877D}"/>
              </a:ext>
            </a:extLst>
          </p:cNvPr>
          <p:cNvSpPr/>
          <p:nvPr/>
        </p:nvSpPr>
        <p:spPr>
          <a:xfrm>
            <a:off x="521083" y="2476406"/>
            <a:ext cx="3042388" cy="523220"/>
          </a:xfrm>
          <a:prstGeom prst="rect">
            <a:avLst/>
          </a:prstGeom>
          <a:ln w="9525">
            <a:solidFill>
              <a:srgbClr val="FFC000"/>
            </a:solidFill>
          </a:ln>
        </p:spPr>
        <p:txBody>
          <a:bodyPr wrap="square">
            <a:spAutoFit/>
          </a:bodyPr>
          <a:lstStyle/>
          <a:p>
            <a:pPr algn="ctr">
              <a:buClr>
                <a:srgbClr val="FFFF00"/>
              </a:buClr>
            </a:pPr>
            <a:r>
              <a:rPr lang="es-ES" dirty="0">
                <a:solidFill>
                  <a:srgbClr val="FFFF00"/>
                </a:solidFill>
              </a:rPr>
              <a:t>Online time series </a:t>
            </a:r>
            <a:r>
              <a:rPr lang="es-ES" dirty="0" err="1">
                <a:solidFill>
                  <a:srgbClr val="FFFF00"/>
                </a:solidFill>
              </a:rPr>
              <a:t>field</a:t>
            </a:r>
            <a:r>
              <a:rPr lang="es-ES" dirty="0">
                <a:solidFill>
                  <a:srgbClr val="FFFF00"/>
                </a:solidFill>
              </a:rPr>
              <a:t> </a:t>
            </a:r>
          </a:p>
          <a:p>
            <a:pPr algn="ctr">
              <a:buClr>
                <a:srgbClr val="FFFF00"/>
              </a:buClr>
            </a:pPr>
            <a:r>
              <a:rPr lang="es-ES" b="1" dirty="0" err="1">
                <a:solidFill>
                  <a:srgbClr val="FFFF00"/>
                </a:solidFill>
              </a:rPr>
              <a:t>ensembles</a:t>
            </a:r>
            <a:r>
              <a:rPr lang="es-ES" b="1" dirty="0">
                <a:solidFill>
                  <a:srgbClr val="FFFF00"/>
                </a:solidFill>
              </a:rPr>
              <a:t> </a:t>
            </a:r>
            <a:r>
              <a:rPr lang="es-ES" b="1" dirty="0" err="1">
                <a:solidFill>
                  <a:srgbClr val="FFFF00"/>
                </a:solidFill>
              </a:rPr>
              <a:t>development</a:t>
            </a:r>
            <a:r>
              <a:rPr lang="es-ES" b="1" dirty="0">
                <a:solidFill>
                  <a:srgbClr val="FFFF00"/>
                </a:solidFill>
              </a:rPr>
              <a:t> </a:t>
            </a:r>
            <a:r>
              <a:rPr lang="es-ES" b="1" dirty="0" err="1">
                <a:solidFill>
                  <a:srgbClr val="FFFF00"/>
                </a:solidFill>
              </a:rPr>
              <a:t>needs</a:t>
            </a:r>
            <a:endParaRPr lang="es-ES" b="1" dirty="0">
              <a:solidFill>
                <a:srgbClr val="FFFF00"/>
              </a:solidFill>
            </a:endParaRPr>
          </a:p>
        </p:txBody>
      </p:sp>
      <p:sp>
        <p:nvSpPr>
          <p:cNvPr id="9" name="Rectángulo 8">
            <a:extLst>
              <a:ext uri="{FF2B5EF4-FFF2-40B4-BE49-F238E27FC236}">
                <a16:creationId xmlns:a16="http://schemas.microsoft.com/office/drawing/2014/main" id="{3BB0F244-DAC5-4268-BDC1-294779638AE6}"/>
              </a:ext>
            </a:extLst>
          </p:cNvPr>
          <p:cNvSpPr/>
          <p:nvPr/>
        </p:nvSpPr>
        <p:spPr>
          <a:xfrm>
            <a:off x="4345095" y="1749315"/>
            <a:ext cx="3042388" cy="523220"/>
          </a:xfrm>
          <a:prstGeom prst="rect">
            <a:avLst/>
          </a:prstGeom>
          <a:ln w="9525">
            <a:solidFill>
              <a:srgbClr val="FFC000"/>
            </a:solidFill>
          </a:ln>
        </p:spPr>
        <p:txBody>
          <a:bodyPr wrap="square">
            <a:spAutoFit/>
          </a:bodyPr>
          <a:lstStyle/>
          <a:p>
            <a:pPr algn="ctr">
              <a:buClr>
                <a:srgbClr val="FFFF00"/>
              </a:buClr>
            </a:pPr>
            <a:r>
              <a:rPr lang="es-ES" dirty="0" err="1">
                <a:solidFill>
                  <a:srgbClr val="FFFF00"/>
                </a:solidFill>
              </a:rPr>
              <a:t>Taking</a:t>
            </a:r>
            <a:r>
              <a:rPr lang="es-ES" dirty="0">
                <a:solidFill>
                  <a:srgbClr val="FFFF00"/>
                </a:solidFill>
              </a:rPr>
              <a:t> </a:t>
            </a:r>
            <a:r>
              <a:rPr lang="es-ES" dirty="0" err="1">
                <a:solidFill>
                  <a:srgbClr val="FFFF00"/>
                </a:solidFill>
              </a:rPr>
              <a:t>into</a:t>
            </a:r>
            <a:r>
              <a:rPr lang="es-ES" dirty="0">
                <a:solidFill>
                  <a:srgbClr val="FFFF00"/>
                </a:solidFill>
              </a:rPr>
              <a:t> </a:t>
            </a:r>
            <a:r>
              <a:rPr lang="es-ES" dirty="0" err="1">
                <a:solidFill>
                  <a:srgbClr val="FFFF00"/>
                </a:solidFill>
              </a:rPr>
              <a:t>account</a:t>
            </a:r>
            <a:endParaRPr lang="es-ES" dirty="0">
              <a:solidFill>
                <a:srgbClr val="FFFF00"/>
              </a:solidFill>
            </a:endParaRPr>
          </a:p>
          <a:p>
            <a:pPr algn="ctr">
              <a:buClr>
                <a:srgbClr val="FFFF00"/>
              </a:buClr>
            </a:pPr>
            <a:r>
              <a:rPr lang="es-ES" b="1" dirty="0">
                <a:solidFill>
                  <a:srgbClr val="FFFF00"/>
                </a:solidFill>
              </a:rPr>
              <a:t>temporal </a:t>
            </a:r>
            <a:r>
              <a:rPr lang="es-ES" b="1" dirty="0" err="1">
                <a:solidFill>
                  <a:srgbClr val="FFFF00"/>
                </a:solidFill>
              </a:rPr>
              <a:t>correlation</a:t>
            </a:r>
            <a:r>
              <a:rPr lang="es-ES" b="1" dirty="0">
                <a:solidFill>
                  <a:srgbClr val="FFFF00"/>
                </a:solidFill>
              </a:rPr>
              <a:t> </a:t>
            </a:r>
            <a:r>
              <a:rPr lang="es-ES" b="1" dirty="0" err="1">
                <a:solidFill>
                  <a:srgbClr val="FFFF00"/>
                </a:solidFill>
              </a:rPr>
              <a:t>of</a:t>
            </a:r>
            <a:r>
              <a:rPr lang="es-ES" b="1" dirty="0">
                <a:solidFill>
                  <a:srgbClr val="FFFF00"/>
                </a:solidFill>
              </a:rPr>
              <a:t> </a:t>
            </a:r>
            <a:r>
              <a:rPr lang="es-ES" b="1" dirty="0" err="1">
                <a:solidFill>
                  <a:srgbClr val="FFFF00"/>
                </a:solidFill>
              </a:rPr>
              <a:t>the</a:t>
            </a:r>
            <a:r>
              <a:rPr lang="es-ES" b="1" dirty="0">
                <a:solidFill>
                  <a:srgbClr val="FFFF00"/>
                </a:solidFill>
              </a:rPr>
              <a:t> data</a:t>
            </a:r>
          </a:p>
        </p:txBody>
      </p:sp>
      <p:sp>
        <p:nvSpPr>
          <p:cNvPr id="11" name="Rectángulo 10">
            <a:extLst>
              <a:ext uri="{FF2B5EF4-FFF2-40B4-BE49-F238E27FC236}">
                <a16:creationId xmlns:a16="http://schemas.microsoft.com/office/drawing/2014/main" id="{7D017AC1-932E-45BC-9C22-3603EEB3F1C4}"/>
              </a:ext>
            </a:extLst>
          </p:cNvPr>
          <p:cNvSpPr/>
          <p:nvPr/>
        </p:nvSpPr>
        <p:spPr>
          <a:xfrm>
            <a:off x="4345095" y="2473652"/>
            <a:ext cx="3042388" cy="523220"/>
          </a:xfrm>
          <a:prstGeom prst="rect">
            <a:avLst/>
          </a:prstGeom>
          <a:ln w="9525">
            <a:solidFill>
              <a:srgbClr val="FFC000"/>
            </a:solidFill>
          </a:ln>
        </p:spPr>
        <p:txBody>
          <a:bodyPr wrap="square">
            <a:spAutoFit/>
          </a:bodyPr>
          <a:lstStyle/>
          <a:p>
            <a:pPr algn="ctr">
              <a:buClr>
                <a:srgbClr val="FFFF00"/>
              </a:buClr>
            </a:pPr>
            <a:r>
              <a:rPr lang="es-ES" dirty="0" err="1">
                <a:solidFill>
                  <a:srgbClr val="FFFF00"/>
                </a:solidFill>
              </a:rPr>
              <a:t>Making</a:t>
            </a:r>
            <a:endParaRPr lang="es-ES" dirty="0">
              <a:solidFill>
                <a:srgbClr val="FFFF00"/>
              </a:solidFill>
            </a:endParaRPr>
          </a:p>
          <a:p>
            <a:pPr algn="ctr">
              <a:buClr>
                <a:srgbClr val="FFFF00"/>
              </a:buClr>
            </a:pPr>
            <a:r>
              <a:rPr lang="es-ES" b="1" dirty="0" err="1">
                <a:solidFill>
                  <a:srgbClr val="FFFF00"/>
                </a:solidFill>
              </a:rPr>
              <a:t>heterogeneus</a:t>
            </a:r>
            <a:r>
              <a:rPr lang="es-ES" b="1" dirty="0">
                <a:solidFill>
                  <a:srgbClr val="FFFF00"/>
                </a:solidFill>
              </a:rPr>
              <a:t> </a:t>
            </a:r>
            <a:r>
              <a:rPr lang="es-ES" b="1" dirty="0" err="1">
                <a:solidFill>
                  <a:srgbClr val="FFFF00"/>
                </a:solidFill>
              </a:rPr>
              <a:t>systems</a:t>
            </a:r>
            <a:endParaRPr lang="es-ES" b="1" dirty="0">
              <a:solidFill>
                <a:srgbClr val="FFFF00"/>
              </a:solidFill>
            </a:endParaRPr>
          </a:p>
        </p:txBody>
      </p:sp>
      <p:cxnSp>
        <p:nvCxnSpPr>
          <p:cNvPr id="3" name="Conector: angular 2">
            <a:extLst>
              <a:ext uri="{FF2B5EF4-FFF2-40B4-BE49-F238E27FC236}">
                <a16:creationId xmlns:a16="http://schemas.microsoft.com/office/drawing/2014/main" id="{4AE20224-6CAD-468B-9974-E7A7F84A43AA}"/>
              </a:ext>
            </a:extLst>
          </p:cNvPr>
          <p:cNvCxnSpPr>
            <a:cxnSpLocks/>
            <a:stCxn id="7" idx="3"/>
            <a:endCxn id="9" idx="1"/>
          </p:cNvCxnSpPr>
          <p:nvPr/>
        </p:nvCxnSpPr>
        <p:spPr>
          <a:xfrm flipV="1">
            <a:off x="3563471" y="2010925"/>
            <a:ext cx="781624" cy="727091"/>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angular 13">
            <a:extLst>
              <a:ext uri="{FF2B5EF4-FFF2-40B4-BE49-F238E27FC236}">
                <a16:creationId xmlns:a16="http://schemas.microsoft.com/office/drawing/2014/main" id="{C8DB1D6E-B11B-4017-8B7E-B4DA8A03E958}"/>
              </a:ext>
            </a:extLst>
          </p:cNvPr>
          <p:cNvCxnSpPr>
            <a:cxnSpLocks/>
            <a:stCxn id="7" idx="3"/>
            <a:endCxn id="11" idx="1"/>
          </p:cNvCxnSpPr>
          <p:nvPr/>
        </p:nvCxnSpPr>
        <p:spPr>
          <a:xfrm flipV="1">
            <a:off x="3563471" y="2735262"/>
            <a:ext cx="781624" cy="2754"/>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9" name="Rectángulo 18">
            <a:extLst>
              <a:ext uri="{FF2B5EF4-FFF2-40B4-BE49-F238E27FC236}">
                <a16:creationId xmlns:a16="http://schemas.microsoft.com/office/drawing/2014/main" id="{945E4CDA-DA70-4E0C-843F-184F278E35C9}"/>
              </a:ext>
            </a:extLst>
          </p:cNvPr>
          <p:cNvSpPr/>
          <p:nvPr/>
        </p:nvSpPr>
        <p:spPr>
          <a:xfrm>
            <a:off x="4345095" y="3200743"/>
            <a:ext cx="3042388" cy="523220"/>
          </a:xfrm>
          <a:prstGeom prst="rect">
            <a:avLst/>
          </a:prstGeom>
          <a:ln w="9525">
            <a:solidFill>
              <a:srgbClr val="FFC000"/>
            </a:solidFill>
          </a:ln>
        </p:spPr>
        <p:txBody>
          <a:bodyPr wrap="square">
            <a:spAutoFit/>
          </a:bodyPr>
          <a:lstStyle/>
          <a:p>
            <a:pPr algn="ctr">
              <a:buClr>
                <a:srgbClr val="FFFF00"/>
              </a:buClr>
            </a:pPr>
            <a:r>
              <a:rPr lang="es-ES" dirty="0" err="1">
                <a:solidFill>
                  <a:srgbClr val="FFFF00"/>
                </a:solidFill>
              </a:rPr>
              <a:t>Developing</a:t>
            </a:r>
            <a:r>
              <a:rPr lang="es-ES" dirty="0">
                <a:solidFill>
                  <a:srgbClr val="FFFF00"/>
                </a:solidFill>
              </a:rPr>
              <a:t> </a:t>
            </a:r>
            <a:r>
              <a:rPr lang="es-ES" b="1" dirty="0">
                <a:solidFill>
                  <a:srgbClr val="FFFF00"/>
                </a:solidFill>
              </a:rPr>
              <a:t>visual </a:t>
            </a:r>
            <a:r>
              <a:rPr lang="es-ES" b="1" dirty="0" err="1">
                <a:solidFill>
                  <a:srgbClr val="FFFF00"/>
                </a:solidFill>
              </a:rPr>
              <a:t>tools</a:t>
            </a:r>
            <a:r>
              <a:rPr lang="es-ES" b="1" dirty="0">
                <a:solidFill>
                  <a:srgbClr val="FFFF00"/>
                </a:solidFill>
              </a:rPr>
              <a:t> </a:t>
            </a:r>
            <a:r>
              <a:rPr lang="es-ES" dirty="0" err="1">
                <a:solidFill>
                  <a:srgbClr val="FFFF00"/>
                </a:solidFill>
              </a:rPr>
              <a:t>for</a:t>
            </a:r>
            <a:r>
              <a:rPr lang="es-ES" dirty="0">
                <a:solidFill>
                  <a:srgbClr val="FFFF00"/>
                </a:solidFill>
              </a:rPr>
              <a:t> </a:t>
            </a:r>
            <a:r>
              <a:rPr lang="es-ES" dirty="0" err="1">
                <a:solidFill>
                  <a:srgbClr val="FFFF00"/>
                </a:solidFill>
              </a:rPr>
              <a:t>anomalies</a:t>
            </a:r>
            <a:r>
              <a:rPr lang="es-ES" dirty="0">
                <a:solidFill>
                  <a:srgbClr val="FFFF00"/>
                </a:solidFill>
              </a:rPr>
              <a:t> </a:t>
            </a:r>
            <a:r>
              <a:rPr lang="es-ES" dirty="0" err="1">
                <a:solidFill>
                  <a:srgbClr val="FFFF00"/>
                </a:solidFill>
              </a:rPr>
              <a:t>exploration</a:t>
            </a:r>
            <a:endParaRPr lang="es-ES" dirty="0">
              <a:solidFill>
                <a:srgbClr val="FFFF00"/>
              </a:solidFill>
            </a:endParaRPr>
          </a:p>
        </p:txBody>
      </p:sp>
      <p:cxnSp>
        <p:nvCxnSpPr>
          <p:cNvPr id="20" name="Conector: angular 19">
            <a:extLst>
              <a:ext uri="{FF2B5EF4-FFF2-40B4-BE49-F238E27FC236}">
                <a16:creationId xmlns:a16="http://schemas.microsoft.com/office/drawing/2014/main" id="{06CD4A60-CCF1-43BC-A6F7-85EDC17C34BC}"/>
              </a:ext>
            </a:extLst>
          </p:cNvPr>
          <p:cNvCxnSpPr>
            <a:cxnSpLocks/>
            <a:stCxn id="7" idx="3"/>
            <a:endCxn id="19" idx="1"/>
          </p:cNvCxnSpPr>
          <p:nvPr/>
        </p:nvCxnSpPr>
        <p:spPr>
          <a:xfrm>
            <a:off x="3563471" y="2738016"/>
            <a:ext cx="781624" cy="724337"/>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 name="Google Shape;76;p15">
            <a:extLst>
              <a:ext uri="{FF2B5EF4-FFF2-40B4-BE49-F238E27FC236}">
                <a16:creationId xmlns:a16="http://schemas.microsoft.com/office/drawing/2014/main" id="{0E17EE25-B65A-7DC9-2066-D23DA709001B}"/>
              </a:ext>
            </a:extLst>
          </p:cNvPr>
          <p:cNvSpPr txBox="1"/>
          <p:nvPr/>
        </p:nvSpPr>
        <p:spPr>
          <a:xfrm>
            <a:off x="290030" y="821293"/>
            <a:ext cx="8764760"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3. Online time series anomaly detection techniques  </a:t>
            </a:r>
          </a:p>
        </p:txBody>
      </p:sp>
    </p:spTree>
    <p:extLst>
      <p:ext uri="{BB962C8B-B14F-4D97-AF65-F5344CB8AC3E}">
        <p14:creationId xmlns:p14="http://schemas.microsoft.com/office/powerpoint/2010/main" val="3518874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0030" y="821293"/>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DeepVATS</a:t>
            </a:r>
            <a:endParaRPr lang="en-US" sz="2500" b="1" dirty="0">
              <a:solidFill>
                <a:schemeClr val="bg1"/>
              </a:solidFill>
              <a:latin typeface="Georgia"/>
              <a:ea typeface="Georgia"/>
              <a:cs typeface="Georgia"/>
              <a:sym typeface="Georgia"/>
            </a:endParaRPr>
          </a:p>
        </p:txBody>
      </p:sp>
      <p:sp>
        <p:nvSpPr>
          <p:cNvPr id="5" name="Rectángulo 4">
            <a:extLst>
              <a:ext uri="{FF2B5EF4-FFF2-40B4-BE49-F238E27FC236}">
                <a16:creationId xmlns:a16="http://schemas.microsoft.com/office/drawing/2014/main" id="{F7C8DFB6-7F85-4BFF-81DF-B28AC6D3DB31}"/>
              </a:ext>
            </a:extLst>
          </p:cNvPr>
          <p:cNvSpPr/>
          <p:nvPr/>
        </p:nvSpPr>
        <p:spPr>
          <a:xfrm>
            <a:off x="1000929" y="1997680"/>
            <a:ext cx="2586902" cy="738664"/>
          </a:xfrm>
          <a:prstGeom prst="rect">
            <a:avLst/>
          </a:prstGeom>
          <a:ln w="9525">
            <a:noFill/>
          </a:ln>
        </p:spPr>
        <p:txBody>
          <a:bodyPr wrap="square">
            <a:spAutoFit/>
          </a:bodyPr>
          <a:lstStyle/>
          <a:p>
            <a:pPr algn="just">
              <a:buClr>
                <a:srgbClr val="FFFF00"/>
              </a:buClr>
              <a:tabLst>
                <a:tab pos="540000" algn="l"/>
              </a:tabLst>
            </a:pPr>
            <a:r>
              <a:rPr lang="es-ES" dirty="0" err="1">
                <a:solidFill>
                  <a:srgbClr val="FFFF00"/>
                </a:solidFill>
              </a:rPr>
              <a:t>Using</a:t>
            </a:r>
            <a:r>
              <a:rPr lang="es-ES" dirty="0">
                <a:solidFill>
                  <a:srgbClr val="FFFF00"/>
                </a:solidFill>
              </a:rPr>
              <a:t> </a:t>
            </a:r>
            <a:r>
              <a:rPr lang="es-ES" b="1" dirty="0">
                <a:solidFill>
                  <a:schemeClr val="bg1">
                    <a:lumMod val="95000"/>
                  </a:schemeClr>
                </a:solidFill>
              </a:rPr>
              <a:t>Deep</a:t>
            </a:r>
            <a:r>
              <a:rPr lang="es-ES" dirty="0">
                <a:solidFill>
                  <a:srgbClr val="FFFF00"/>
                </a:solidFill>
              </a:rPr>
              <a:t> </a:t>
            </a:r>
            <a:r>
              <a:rPr lang="es-ES" dirty="0" err="1">
                <a:solidFill>
                  <a:srgbClr val="FFFF00"/>
                </a:solidFill>
              </a:rPr>
              <a:t>Learning</a:t>
            </a:r>
            <a:endParaRPr lang="es-ES" b="1" dirty="0">
              <a:solidFill>
                <a:schemeClr val="bg1">
                  <a:lumMod val="95000"/>
                </a:schemeClr>
              </a:solidFill>
            </a:endParaRPr>
          </a:p>
          <a:p>
            <a:pPr algn="just">
              <a:buClr>
                <a:srgbClr val="FFFF00"/>
              </a:buClr>
              <a:tabLst>
                <a:tab pos="540000" algn="l"/>
              </a:tabLst>
            </a:pPr>
            <a:r>
              <a:rPr lang="es-ES" b="1" dirty="0">
                <a:solidFill>
                  <a:schemeClr val="bg1">
                    <a:lumMod val="95000"/>
                  </a:schemeClr>
                </a:solidFill>
              </a:rPr>
              <a:t>	V</a:t>
            </a:r>
            <a:r>
              <a:rPr lang="es-ES" dirty="0">
                <a:solidFill>
                  <a:srgbClr val="FFFF00"/>
                </a:solidFill>
              </a:rPr>
              <a:t>isual </a:t>
            </a:r>
            <a:r>
              <a:rPr lang="es-ES" b="1" dirty="0" err="1">
                <a:solidFill>
                  <a:schemeClr val="bg1">
                    <a:lumMod val="95000"/>
                  </a:schemeClr>
                </a:solidFill>
              </a:rPr>
              <a:t>A</a:t>
            </a:r>
            <a:r>
              <a:rPr lang="es-ES" dirty="0" err="1">
                <a:solidFill>
                  <a:srgbClr val="FFFF00"/>
                </a:solidFill>
              </a:rPr>
              <a:t>nalytics</a:t>
            </a:r>
            <a:r>
              <a:rPr lang="es-ES" dirty="0">
                <a:solidFill>
                  <a:srgbClr val="FFFF00"/>
                </a:solidFill>
              </a:rPr>
              <a:t> </a:t>
            </a:r>
            <a:r>
              <a:rPr lang="es-ES" dirty="0" err="1">
                <a:solidFill>
                  <a:srgbClr val="FFFF00"/>
                </a:solidFill>
              </a:rPr>
              <a:t>tool</a:t>
            </a:r>
            <a:endParaRPr lang="es-ES" dirty="0">
              <a:solidFill>
                <a:srgbClr val="FFFF00"/>
              </a:solidFill>
            </a:endParaRPr>
          </a:p>
          <a:p>
            <a:pPr algn="just">
              <a:buClr>
                <a:srgbClr val="FFFF00"/>
              </a:buClr>
              <a:tabLst>
                <a:tab pos="540000" algn="l"/>
              </a:tabLst>
            </a:pPr>
            <a:r>
              <a:rPr lang="es-ES" b="1" dirty="0">
                <a:solidFill>
                  <a:srgbClr val="FFFF00"/>
                </a:solidFill>
              </a:rPr>
              <a:t>		</a:t>
            </a:r>
            <a:r>
              <a:rPr lang="es-ES" b="1" dirty="0" err="1">
                <a:solidFill>
                  <a:srgbClr val="FFFF00"/>
                </a:solidFill>
              </a:rPr>
              <a:t>For</a:t>
            </a:r>
            <a:r>
              <a:rPr lang="es-ES" b="1" dirty="0">
                <a:solidFill>
                  <a:srgbClr val="FFFF00"/>
                </a:solidFill>
              </a:rPr>
              <a:t> </a:t>
            </a:r>
            <a:r>
              <a:rPr lang="es-ES" b="1" dirty="0">
                <a:solidFill>
                  <a:schemeClr val="bg1">
                    <a:lumMod val="95000"/>
                  </a:schemeClr>
                </a:solidFill>
              </a:rPr>
              <a:t>T</a:t>
            </a:r>
            <a:r>
              <a:rPr lang="es-ES" dirty="0">
                <a:solidFill>
                  <a:srgbClr val="FFFF00"/>
                </a:solidFill>
              </a:rPr>
              <a:t>ime </a:t>
            </a:r>
            <a:r>
              <a:rPr lang="es-ES" b="1" dirty="0">
                <a:solidFill>
                  <a:schemeClr val="bg1">
                    <a:lumMod val="95000"/>
                  </a:schemeClr>
                </a:solidFill>
              </a:rPr>
              <a:t>S</a:t>
            </a:r>
            <a:r>
              <a:rPr lang="es-ES" dirty="0">
                <a:solidFill>
                  <a:srgbClr val="FFFF00"/>
                </a:solidFill>
              </a:rPr>
              <a:t>eries</a:t>
            </a:r>
            <a:endParaRPr lang="es-ES" b="1" dirty="0">
              <a:solidFill>
                <a:srgbClr val="FFFF00"/>
              </a:solidFill>
            </a:endParaRPr>
          </a:p>
        </p:txBody>
      </p:sp>
      <p:grpSp>
        <p:nvGrpSpPr>
          <p:cNvPr id="18" name="Grupo 17">
            <a:extLst>
              <a:ext uri="{FF2B5EF4-FFF2-40B4-BE49-F238E27FC236}">
                <a16:creationId xmlns:a16="http://schemas.microsoft.com/office/drawing/2014/main" id="{873E9325-1DE3-433C-B8ED-5E2963B9B4FF}"/>
              </a:ext>
            </a:extLst>
          </p:cNvPr>
          <p:cNvGrpSpPr/>
          <p:nvPr/>
        </p:nvGrpSpPr>
        <p:grpSpPr>
          <a:xfrm>
            <a:off x="3925222" y="1198063"/>
            <a:ext cx="4217849" cy="2198363"/>
            <a:chOff x="3925222" y="1198063"/>
            <a:chExt cx="4217849" cy="2198363"/>
          </a:xfrm>
        </p:grpSpPr>
        <p:sp>
          <p:nvSpPr>
            <p:cNvPr id="8" name="Rectángulo 7">
              <a:extLst>
                <a:ext uri="{FF2B5EF4-FFF2-40B4-BE49-F238E27FC236}">
                  <a16:creationId xmlns:a16="http://schemas.microsoft.com/office/drawing/2014/main" id="{0FB39443-E446-43A6-9A47-FA1F8D5DB2D1}"/>
                </a:ext>
              </a:extLst>
            </p:cNvPr>
            <p:cNvSpPr/>
            <p:nvPr/>
          </p:nvSpPr>
          <p:spPr>
            <a:xfrm>
              <a:off x="3925222" y="2251224"/>
              <a:ext cx="897582" cy="307777"/>
            </a:xfrm>
            <a:prstGeom prst="rect">
              <a:avLst/>
            </a:prstGeom>
            <a:ln w="9525">
              <a:solidFill>
                <a:srgbClr val="FFC000"/>
              </a:solidFill>
            </a:ln>
          </p:spPr>
          <p:txBody>
            <a:bodyPr wrap="square">
              <a:spAutoFit/>
            </a:bodyPr>
            <a:lstStyle/>
            <a:p>
              <a:pPr algn="ctr">
                <a:buClr>
                  <a:srgbClr val="FFFF00"/>
                </a:buClr>
              </a:pPr>
              <a:r>
                <a:rPr lang="es-ES" dirty="0" err="1">
                  <a:solidFill>
                    <a:schemeClr val="bg1">
                      <a:lumMod val="95000"/>
                    </a:schemeClr>
                  </a:solidFill>
                </a:rPr>
                <a:t>Includes</a:t>
              </a:r>
              <a:endParaRPr lang="es-ES" b="1" dirty="0">
                <a:solidFill>
                  <a:schemeClr val="bg1">
                    <a:lumMod val="95000"/>
                  </a:schemeClr>
                </a:solidFill>
              </a:endParaRPr>
            </a:p>
          </p:txBody>
        </p:sp>
        <p:sp>
          <p:nvSpPr>
            <p:cNvPr id="9" name="Rectángulo 8">
              <a:extLst>
                <a:ext uri="{FF2B5EF4-FFF2-40B4-BE49-F238E27FC236}">
                  <a16:creationId xmlns:a16="http://schemas.microsoft.com/office/drawing/2014/main" id="{5558996E-F846-4622-91D3-1E2EE2D3881C}"/>
                </a:ext>
              </a:extLst>
            </p:cNvPr>
            <p:cNvSpPr/>
            <p:nvPr/>
          </p:nvSpPr>
          <p:spPr>
            <a:xfrm>
              <a:off x="5264705" y="1198063"/>
              <a:ext cx="2878366" cy="492443"/>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Interactive</a:t>
              </a:r>
              <a:r>
                <a:rPr lang="es-ES" b="1" dirty="0">
                  <a:solidFill>
                    <a:schemeClr val="bg1">
                      <a:lumMod val="95000"/>
                    </a:schemeClr>
                  </a:solidFill>
                </a:rPr>
                <a:t> </a:t>
              </a:r>
              <a:r>
                <a:rPr lang="es-ES" b="1" dirty="0" err="1">
                  <a:solidFill>
                    <a:schemeClr val="bg1">
                      <a:lumMod val="95000"/>
                    </a:schemeClr>
                  </a:solidFill>
                </a:rPr>
                <a:t>User</a:t>
              </a:r>
              <a:r>
                <a:rPr lang="es-ES" b="1" dirty="0">
                  <a:solidFill>
                    <a:schemeClr val="bg1">
                      <a:lumMod val="95000"/>
                    </a:schemeClr>
                  </a:solidFill>
                </a:rPr>
                <a:t> Interface</a:t>
              </a:r>
            </a:p>
            <a:p>
              <a:pPr algn="ctr">
                <a:buClr>
                  <a:srgbClr val="FFFF00"/>
                </a:buClr>
              </a:pPr>
              <a:r>
                <a:rPr lang="es-ES" sz="1200" dirty="0">
                  <a:solidFill>
                    <a:srgbClr val="FFFF00"/>
                  </a:solidFill>
                </a:rPr>
                <a:t>Load, </a:t>
              </a:r>
              <a:r>
                <a:rPr lang="es-ES" sz="1200" dirty="0" err="1">
                  <a:solidFill>
                    <a:srgbClr val="FFFF00"/>
                  </a:solidFill>
                </a:rPr>
                <a:t>Visualize</a:t>
              </a:r>
              <a:r>
                <a:rPr lang="es-ES" sz="1200" dirty="0">
                  <a:solidFill>
                    <a:srgbClr val="FFFF00"/>
                  </a:solidFill>
                </a:rPr>
                <a:t> &amp; </a:t>
              </a:r>
              <a:r>
                <a:rPr lang="es-ES" sz="1200" dirty="0" err="1">
                  <a:solidFill>
                    <a:srgbClr val="FFFF00"/>
                  </a:solidFill>
                </a:rPr>
                <a:t>Analyse</a:t>
              </a:r>
              <a:r>
                <a:rPr lang="es-ES" sz="1200" dirty="0">
                  <a:solidFill>
                    <a:srgbClr val="FFFF00"/>
                  </a:solidFill>
                </a:rPr>
                <a:t> time series</a:t>
              </a:r>
            </a:p>
          </p:txBody>
        </p:sp>
        <p:sp>
          <p:nvSpPr>
            <p:cNvPr id="10" name="Rectángulo 9">
              <a:extLst>
                <a:ext uri="{FF2B5EF4-FFF2-40B4-BE49-F238E27FC236}">
                  <a16:creationId xmlns:a16="http://schemas.microsoft.com/office/drawing/2014/main" id="{572E7E50-A01B-423F-8221-4B2216C8CDE7}"/>
                </a:ext>
              </a:extLst>
            </p:cNvPr>
            <p:cNvSpPr/>
            <p:nvPr/>
          </p:nvSpPr>
          <p:spPr>
            <a:xfrm>
              <a:off x="5257569" y="2035780"/>
              <a:ext cx="2878367" cy="707886"/>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Interactive</a:t>
              </a:r>
              <a:r>
                <a:rPr lang="es-ES" b="1" dirty="0">
                  <a:solidFill>
                    <a:schemeClr val="bg1">
                      <a:lumMod val="95000"/>
                    </a:schemeClr>
                  </a:solidFill>
                </a:rPr>
                <a:t> time series </a:t>
              </a:r>
              <a:r>
                <a:rPr lang="es-ES" b="1" dirty="0" err="1">
                  <a:solidFill>
                    <a:schemeClr val="bg1">
                      <a:lumMod val="95000"/>
                    </a:schemeClr>
                  </a:solidFill>
                </a:rPr>
                <a:t>visualization</a:t>
              </a:r>
              <a:endParaRPr lang="es-ES" b="1" dirty="0">
                <a:solidFill>
                  <a:schemeClr val="bg1">
                    <a:lumMod val="95000"/>
                  </a:schemeClr>
                </a:solidFill>
              </a:endParaRPr>
            </a:p>
            <a:p>
              <a:pPr algn="ctr">
                <a:buClr>
                  <a:srgbClr val="FFFF00"/>
                </a:buClr>
              </a:pPr>
              <a:r>
                <a:rPr lang="es-ES" sz="1200" dirty="0">
                  <a:solidFill>
                    <a:srgbClr val="FFFF00"/>
                  </a:solidFill>
                </a:rPr>
                <a:t>Explore &amp; </a:t>
              </a:r>
              <a:r>
                <a:rPr lang="es-ES" sz="1200" dirty="0" err="1">
                  <a:solidFill>
                    <a:srgbClr val="FFFF00"/>
                  </a:solidFill>
                </a:rPr>
                <a:t>analyse</a:t>
              </a:r>
              <a:r>
                <a:rPr lang="es-ES" sz="1200" dirty="0">
                  <a:solidFill>
                    <a:srgbClr val="FFFF00"/>
                  </a:solidFill>
                </a:rPr>
                <a:t> data </a:t>
              </a:r>
              <a:r>
                <a:rPr lang="es-ES" sz="1200" dirty="0" err="1">
                  <a:solidFill>
                    <a:srgbClr val="FFFF00"/>
                  </a:solidFill>
                </a:rPr>
                <a:t>patterns</a:t>
              </a:r>
              <a:endParaRPr lang="es-ES" sz="1200" dirty="0">
                <a:solidFill>
                  <a:srgbClr val="FFFF00"/>
                </a:solidFill>
              </a:endParaRPr>
            </a:p>
          </p:txBody>
        </p:sp>
        <p:sp>
          <p:nvSpPr>
            <p:cNvPr id="11" name="Rectángulo 10">
              <a:extLst>
                <a:ext uri="{FF2B5EF4-FFF2-40B4-BE49-F238E27FC236}">
                  <a16:creationId xmlns:a16="http://schemas.microsoft.com/office/drawing/2014/main" id="{46D663FA-609C-4A04-AD4F-0549DAADD61F}"/>
                </a:ext>
              </a:extLst>
            </p:cNvPr>
            <p:cNvSpPr/>
            <p:nvPr/>
          </p:nvSpPr>
          <p:spPr>
            <a:xfrm>
              <a:off x="5264705" y="3088649"/>
              <a:ext cx="2878366" cy="307777"/>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Integration</a:t>
              </a:r>
              <a:r>
                <a:rPr lang="es-ES" b="1" dirty="0">
                  <a:solidFill>
                    <a:schemeClr val="bg1">
                      <a:lumMod val="95000"/>
                    </a:schemeClr>
                  </a:solidFill>
                </a:rPr>
                <a:t> </a:t>
              </a:r>
              <a:r>
                <a:rPr lang="es-ES" b="1" dirty="0" err="1">
                  <a:solidFill>
                    <a:schemeClr val="bg1">
                      <a:lumMod val="95000"/>
                    </a:schemeClr>
                  </a:solidFill>
                </a:rPr>
                <a:t>with</a:t>
              </a:r>
              <a:r>
                <a:rPr lang="es-ES" b="1" dirty="0">
                  <a:solidFill>
                    <a:schemeClr val="bg1">
                      <a:lumMod val="95000"/>
                    </a:schemeClr>
                  </a:solidFill>
                </a:rPr>
                <a:t> </a:t>
              </a:r>
              <a:r>
                <a:rPr lang="es-ES" b="1" dirty="0" err="1">
                  <a:solidFill>
                    <a:schemeClr val="bg1">
                      <a:lumMod val="95000"/>
                    </a:schemeClr>
                  </a:solidFill>
                </a:rPr>
                <a:t>TensorFlow</a:t>
              </a:r>
              <a:endParaRPr lang="es-ES" b="1" dirty="0">
                <a:solidFill>
                  <a:schemeClr val="bg1">
                    <a:lumMod val="95000"/>
                  </a:schemeClr>
                </a:solidFill>
              </a:endParaRPr>
            </a:p>
          </p:txBody>
        </p:sp>
        <p:cxnSp>
          <p:nvCxnSpPr>
            <p:cNvPr id="12" name="Conector: angular 11">
              <a:extLst>
                <a:ext uri="{FF2B5EF4-FFF2-40B4-BE49-F238E27FC236}">
                  <a16:creationId xmlns:a16="http://schemas.microsoft.com/office/drawing/2014/main" id="{25F9133F-9DEC-4D0F-B9B9-A89154B85514}"/>
                </a:ext>
              </a:extLst>
            </p:cNvPr>
            <p:cNvCxnSpPr>
              <a:cxnSpLocks/>
              <a:stCxn id="8" idx="3"/>
              <a:endCxn id="9" idx="1"/>
            </p:cNvCxnSpPr>
            <p:nvPr/>
          </p:nvCxnSpPr>
          <p:spPr>
            <a:xfrm flipV="1">
              <a:off x="4822804" y="1444285"/>
              <a:ext cx="441901" cy="960828"/>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angular 12">
              <a:extLst>
                <a:ext uri="{FF2B5EF4-FFF2-40B4-BE49-F238E27FC236}">
                  <a16:creationId xmlns:a16="http://schemas.microsoft.com/office/drawing/2014/main" id="{71F359BE-2A4A-4D57-8EED-90748BF70615}"/>
                </a:ext>
              </a:extLst>
            </p:cNvPr>
            <p:cNvCxnSpPr>
              <a:cxnSpLocks/>
              <a:stCxn id="8" idx="3"/>
              <a:endCxn id="10" idx="1"/>
            </p:cNvCxnSpPr>
            <p:nvPr/>
          </p:nvCxnSpPr>
          <p:spPr>
            <a:xfrm flipV="1">
              <a:off x="4822804" y="2389723"/>
              <a:ext cx="434765" cy="15390"/>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Conector: angular 13">
              <a:extLst>
                <a:ext uri="{FF2B5EF4-FFF2-40B4-BE49-F238E27FC236}">
                  <a16:creationId xmlns:a16="http://schemas.microsoft.com/office/drawing/2014/main" id="{609327A7-F715-4B07-9841-31A84E163236}"/>
                </a:ext>
              </a:extLst>
            </p:cNvPr>
            <p:cNvCxnSpPr>
              <a:cxnSpLocks/>
              <a:stCxn id="8" idx="3"/>
              <a:endCxn id="11" idx="1"/>
            </p:cNvCxnSpPr>
            <p:nvPr/>
          </p:nvCxnSpPr>
          <p:spPr>
            <a:xfrm>
              <a:off x="4822804" y="2405113"/>
              <a:ext cx="441901" cy="837425"/>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 name="TextBox 2">
            <a:extLst>
              <a:ext uri="{FF2B5EF4-FFF2-40B4-BE49-F238E27FC236}">
                <a16:creationId xmlns:a16="http://schemas.microsoft.com/office/drawing/2014/main" id="{D0E77D6F-3C8A-2303-A72A-C8BB2E025816}"/>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0030" y="821293"/>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DeepVATS</a:t>
            </a:r>
            <a:endParaRPr lang="en-US" sz="2500" b="1" dirty="0">
              <a:solidFill>
                <a:schemeClr val="bg1"/>
              </a:solidFill>
              <a:latin typeface="Georgia"/>
              <a:ea typeface="Georgia"/>
              <a:cs typeface="Georgia"/>
              <a:sym typeface="Georgia"/>
            </a:endParaRPr>
          </a:p>
        </p:txBody>
      </p:sp>
      <p:sp>
        <p:nvSpPr>
          <p:cNvPr id="5" name="Rectángulo 4">
            <a:extLst>
              <a:ext uri="{FF2B5EF4-FFF2-40B4-BE49-F238E27FC236}">
                <a16:creationId xmlns:a16="http://schemas.microsoft.com/office/drawing/2014/main" id="{E39B3008-7B78-46A4-97B7-8F4EF0EC28B2}"/>
              </a:ext>
            </a:extLst>
          </p:cNvPr>
          <p:cNvSpPr/>
          <p:nvPr/>
        </p:nvSpPr>
        <p:spPr>
          <a:xfrm>
            <a:off x="521084" y="2476406"/>
            <a:ext cx="897582" cy="307777"/>
          </a:xfrm>
          <a:prstGeom prst="rect">
            <a:avLst/>
          </a:prstGeom>
          <a:ln w="9525">
            <a:solidFill>
              <a:srgbClr val="FFC000"/>
            </a:solidFill>
          </a:ln>
        </p:spPr>
        <p:txBody>
          <a:bodyPr wrap="square">
            <a:spAutoFit/>
          </a:bodyPr>
          <a:lstStyle/>
          <a:p>
            <a:pPr algn="ctr">
              <a:buClr>
                <a:srgbClr val="FFFF00"/>
              </a:buClr>
            </a:pPr>
            <a:r>
              <a:rPr lang="es-ES" dirty="0">
                <a:solidFill>
                  <a:schemeClr val="bg1">
                    <a:lumMod val="95000"/>
                  </a:schemeClr>
                </a:solidFill>
              </a:rPr>
              <a:t>Modules</a:t>
            </a:r>
            <a:endParaRPr lang="es-ES" b="1" dirty="0">
              <a:solidFill>
                <a:schemeClr val="bg1">
                  <a:lumMod val="95000"/>
                </a:schemeClr>
              </a:solidFill>
            </a:endParaRPr>
          </a:p>
        </p:txBody>
      </p:sp>
      <p:sp>
        <p:nvSpPr>
          <p:cNvPr id="7" name="Rectángulo 6">
            <a:extLst>
              <a:ext uri="{FF2B5EF4-FFF2-40B4-BE49-F238E27FC236}">
                <a16:creationId xmlns:a16="http://schemas.microsoft.com/office/drawing/2014/main" id="{3D5E7CB8-5832-4740-8B38-7FAE4DD59314}"/>
              </a:ext>
            </a:extLst>
          </p:cNvPr>
          <p:cNvSpPr/>
          <p:nvPr/>
        </p:nvSpPr>
        <p:spPr>
          <a:xfrm>
            <a:off x="1981780" y="1421719"/>
            <a:ext cx="1852436" cy="738664"/>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Deep </a:t>
            </a:r>
            <a:r>
              <a:rPr lang="es-ES" b="1" dirty="0" err="1">
                <a:solidFill>
                  <a:schemeClr val="bg1">
                    <a:lumMod val="95000"/>
                  </a:schemeClr>
                </a:solidFill>
              </a:rPr>
              <a:t>Learning</a:t>
            </a:r>
            <a:r>
              <a:rPr lang="es-ES" b="1" dirty="0">
                <a:solidFill>
                  <a:schemeClr val="bg1">
                    <a:lumMod val="95000"/>
                  </a:schemeClr>
                </a:solidFill>
              </a:rPr>
              <a:t> (DL)</a:t>
            </a:r>
          </a:p>
          <a:p>
            <a:pPr algn="ctr">
              <a:buClr>
                <a:srgbClr val="FFFF00"/>
              </a:buClr>
            </a:pPr>
            <a:r>
              <a:rPr lang="es-ES" dirty="0">
                <a:solidFill>
                  <a:srgbClr val="FFFF00"/>
                </a:solidFill>
              </a:rPr>
              <a:t>Train neural </a:t>
            </a:r>
            <a:r>
              <a:rPr lang="es-ES" dirty="0" err="1">
                <a:solidFill>
                  <a:srgbClr val="FFFF00"/>
                </a:solidFill>
              </a:rPr>
              <a:t>network</a:t>
            </a:r>
            <a:r>
              <a:rPr lang="es-ES" dirty="0">
                <a:solidFill>
                  <a:srgbClr val="FFFF00"/>
                </a:solidFill>
              </a:rPr>
              <a:t> </a:t>
            </a:r>
            <a:r>
              <a:rPr lang="es-ES" dirty="0" err="1">
                <a:solidFill>
                  <a:srgbClr val="FFFF00"/>
                </a:solidFill>
              </a:rPr>
              <a:t>models</a:t>
            </a:r>
            <a:endParaRPr lang="es-ES" dirty="0">
              <a:solidFill>
                <a:srgbClr val="FFFF00"/>
              </a:solidFill>
            </a:endParaRPr>
          </a:p>
        </p:txBody>
      </p:sp>
      <p:sp>
        <p:nvSpPr>
          <p:cNvPr id="8" name="Rectángulo 7">
            <a:extLst>
              <a:ext uri="{FF2B5EF4-FFF2-40B4-BE49-F238E27FC236}">
                <a16:creationId xmlns:a16="http://schemas.microsoft.com/office/drawing/2014/main" id="{9558A48B-57A4-49F0-A41F-E38C720633B4}"/>
              </a:ext>
            </a:extLst>
          </p:cNvPr>
          <p:cNvSpPr/>
          <p:nvPr/>
        </p:nvSpPr>
        <p:spPr>
          <a:xfrm>
            <a:off x="1964984" y="2474588"/>
            <a:ext cx="1869232" cy="307777"/>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Data </a:t>
            </a:r>
            <a:r>
              <a:rPr lang="es-ES" b="1" dirty="0" err="1">
                <a:solidFill>
                  <a:schemeClr val="bg1">
                    <a:lumMod val="95000"/>
                  </a:schemeClr>
                </a:solidFill>
              </a:rPr>
              <a:t>management</a:t>
            </a:r>
            <a:endParaRPr lang="es-ES" b="1" dirty="0">
              <a:solidFill>
                <a:schemeClr val="bg1">
                  <a:lumMod val="95000"/>
                </a:schemeClr>
              </a:solidFill>
            </a:endParaRPr>
          </a:p>
        </p:txBody>
      </p:sp>
      <p:sp>
        <p:nvSpPr>
          <p:cNvPr id="9" name="Rectángulo 8">
            <a:extLst>
              <a:ext uri="{FF2B5EF4-FFF2-40B4-BE49-F238E27FC236}">
                <a16:creationId xmlns:a16="http://schemas.microsoft.com/office/drawing/2014/main" id="{A6012079-8552-4919-90FB-D9AE1648F86A}"/>
              </a:ext>
            </a:extLst>
          </p:cNvPr>
          <p:cNvSpPr/>
          <p:nvPr/>
        </p:nvSpPr>
        <p:spPr>
          <a:xfrm>
            <a:off x="1981780" y="3096570"/>
            <a:ext cx="1869232" cy="307777"/>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Visual </a:t>
            </a:r>
            <a:r>
              <a:rPr lang="es-ES" b="1" dirty="0" err="1">
                <a:solidFill>
                  <a:schemeClr val="bg1">
                    <a:lumMod val="95000"/>
                  </a:schemeClr>
                </a:solidFill>
              </a:rPr>
              <a:t>Analytics</a:t>
            </a:r>
            <a:endParaRPr lang="es-ES" b="1" dirty="0">
              <a:solidFill>
                <a:schemeClr val="bg1">
                  <a:lumMod val="95000"/>
                </a:schemeClr>
              </a:solidFill>
            </a:endParaRPr>
          </a:p>
        </p:txBody>
      </p:sp>
      <p:cxnSp>
        <p:nvCxnSpPr>
          <p:cNvPr id="3" name="Conector: angular 2">
            <a:extLst>
              <a:ext uri="{FF2B5EF4-FFF2-40B4-BE49-F238E27FC236}">
                <a16:creationId xmlns:a16="http://schemas.microsoft.com/office/drawing/2014/main" id="{6110E8DB-A74C-41B2-A80E-A66B9314603C}"/>
              </a:ext>
            </a:extLst>
          </p:cNvPr>
          <p:cNvCxnSpPr>
            <a:cxnSpLocks/>
            <a:stCxn id="5" idx="3"/>
            <a:endCxn id="7" idx="1"/>
          </p:cNvCxnSpPr>
          <p:nvPr/>
        </p:nvCxnSpPr>
        <p:spPr>
          <a:xfrm flipV="1">
            <a:off x="1418666" y="1791051"/>
            <a:ext cx="563114" cy="839244"/>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ector: angular 10">
            <a:extLst>
              <a:ext uri="{FF2B5EF4-FFF2-40B4-BE49-F238E27FC236}">
                <a16:creationId xmlns:a16="http://schemas.microsoft.com/office/drawing/2014/main" id="{06917510-299A-46EC-8B98-5406B91606F6}"/>
              </a:ext>
            </a:extLst>
          </p:cNvPr>
          <p:cNvCxnSpPr>
            <a:cxnSpLocks/>
            <a:stCxn id="5" idx="3"/>
            <a:endCxn id="8" idx="1"/>
          </p:cNvCxnSpPr>
          <p:nvPr/>
        </p:nvCxnSpPr>
        <p:spPr>
          <a:xfrm flipV="1">
            <a:off x="1418666" y="2628477"/>
            <a:ext cx="546318" cy="1818"/>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angular 14">
            <a:extLst>
              <a:ext uri="{FF2B5EF4-FFF2-40B4-BE49-F238E27FC236}">
                <a16:creationId xmlns:a16="http://schemas.microsoft.com/office/drawing/2014/main" id="{73BF3938-7E63-458B-820E-F1B43947912A}"/>
              </a:ext>
            </a:extLst>
          </p:cNvPr>
          <p:cNvCxnSpPr>
            <a:cxnSpLocks/>
            <a:stCxn id="5" idx="3"/>
            <a:endCxn id="9" idx="1"/>
          </p:cNvCxnSpPr>
          <p:nvPr/>
        </p:nvCxnSpPr>
        <p:spPr>
          <a:xfrm>
            <a:off x="1418666" y="2630295"/>
            <a:ext cx="563114" cy="620164"/>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pic>
        <p:nvPicPr>
          <p:cNvPr id="66" name="Imagen 65">
            <a:extLst>
              <a:ext uri="{FF2B5EF4-FFF2-40B4-BE49-F238E27FC236}">
                <a16:creationId xmlns:a16="http://schemas.microsoft.com/office/drawing/2014/main" id="{FA6126D8-2B9D-4055-9286-7457CA8673A7}"/>
              </a:ext>
            </a:extLst>
          </p:cNvPr>
          <p:cNvPicPr>
            <a:picLocks noChangeAspect="1"/>
          </p:cNvPicPr>
          <p:nvPr/>
        </p:nvPicPr>
        <p:blipFill rotWithShape="1">
          <a:blip r:embed="rId3"/>
          <a:srcRect l="517" t="637" r="78500" b="1302"/>
          <a:stretch/>
        </p:blipFill>
        <p:spPr>
          <a:xfrm>
            <a:off x="5806627" y="964722"/>
            <a:ext cx="1918707" cy="2771775"/>
          </a:xfrm>
          <a:prstGeom prst="rect">
            <a:avLst/>
          </a:prstGeom>
        </p:spPr>
      </p:pic>
      <p:sp>
        <p:nvSpPr>
          <p:cNvPr id="10" name="TextBox 9">
            <a:extLst>
              <a:ext uri="{FF2B5EF4-FFF2-40B4-BE49-F238E27FC236}">
                <a16:creationId xmlns:a16="http://schemas.microsoft.com/office/drawing/2014/main" id="{EB0D0DC4-2722-A1A2-5788-1A4C9EABCF71}"/>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16668689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0030" y="821293"/>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Deep</a:t>
            </a:r>
            <a:r>
              <a:rPr lang="es-ES" sz="2500" b="1" dirty="0">
                <a:solidFill>
                  <a:schemeClr val="bg1"/>
                </a:solidFill>
                <a:latin typeface="Georgia"/>
                <a:ea typeface="Georgia"/>
                <a:cs typeface="Georgia"/>
                <a:sym typeface="Georgia"/>
              </a:rPr>
              <a:t>VATS</a:t>
            </a:r>
            <a:endParaRPr lang="en-US" sz="2500" b="1" dirty="0">
              <a:solidFill>
                <a:schemeClr val="bg1"/>
              </a:solidFill>
              <a:latin typeface="Georgia"/>
              <a:ea typeface="Georgia"/>
              <a:cs typeface="Georgia"/>
              <a:sym typeface="Georgia"/>
            </a:endParaRPr>
          </a:p>
        </p:txBody>
      </p:sp>
      <p:sp>
        <p:nvSpPr>
          <p:cNvPr id="5" name="Rectángulo 4">
            <a:extLst>
              <a:ext uri="{FF2B5EF4-FFF2-40B4-BE49-F238E27FC236}">
                <a16:creationId xmlns:a16="http://schemas.microsoft.com/office/drawing/2014/main" id="{E39B3008-7B78-46A4-97B7-8F4EF0EC28B2}"/>
              </a:ext>
            </a:extLst>
          </p:cNvPr>
          <p:cNvSpPr/>
          <p:nvPr/>
        </p:nvSpPr>
        <p:spPr>
          <a:xfrm>
            <a:off x="521084" y="2476406"/>
            <a:ext cx="897582" cy="307777"/>
          </a:xfrm>
          <a:prstGeom prst="rect">
            <a:avLst/>
          </a:prstGeom>
          <a:ln w="9525">
            <a:solidFill>
              <a:srgbClr val="FFC000"/>
            </a:solidFill>
          </a:ln>
        </p:spPr>
        <p:txBody>
          <a:bodyPr wrap="square">
            <a:spAutoFit/>
          </a:bodyPr>
          <a:lstStyle/>
          <a:p>
            <a:pPr algn="ctr">
              <a:buClr>
                <a:srgbClr val="FFFF00"/>
              </a:buClr>
            </a:pPr>
            <a:r>
              <a:rPr lang="es-ES" dirty="0">
                <a:solidFill>
                  <a:schemeClr val="bg1">
                    <a:lumMod val="95000"/>
                  </a:schemeClr>
                </a:solidFill>
              </a:rPr>
              <a:t>Modules</a:t>
            </a:r>
            <a:endParaRPr lang="es-ES" b="1" dirty="0">
              <a:solidFill>
                <a:schemeClr val="bg1">
                  <a:lumMod val="95000"/>
                </a:schemeClr>
              </a:solidFill>
            </a:endParaRPr>
          </a:p>
        </p:txBody>
      </p:sp>
      <p:sp>
        <p:nvSpPr>
          <p:cNvPr id="7" name="Rectángulo 6">
            <a:extLst>
              <a:ext uri="{FF2B5EF4-FFF2-40B4-BE49-F238E27FC236}">
                <a16:creationId xmlns:a16="http://schemas.microsoft.com/office/drawing/2014/main" id="{3D5E7CB8-5832-4740-8B38-7FAE4DD59314}"/>
              </a:ext>
            </a:extLst>
          </p:cNvPr>
          <p:cNvSpPr/>
          <p:nvPr/>
        </p:nvSpPr>
        <p:spPr>
          <a:xfrm>
            <a:off x="1981780" y="1518361"/>
            <a:ext cx="1852436" cy="307777"/>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Deep </a:t>
            </a:r>
            <a:r>
              <a:rPr lang="es-ES" b="1" dirty="0" err="1">
                <a:solidFill>
                  <a:schemeClr val="bg1">
                    <a:lumMod val="95000"/>
                  </a:schemeClr>
                </a:solidFill>
              </a:rPr>
              <a:t>Learning</a:t>
            </a:r>
            <a:r>
              <a:rPr lang="es-ES" b="1" dirty="0">
                <a:solidFill>
                  <a:schemeClr val="bg1">
                    <a:lumMod val="95000"/>
                  </a:schemeClr>
                </a:solidFill>
              </a:rPr>
              <a:t> (DL)</a:t>
            </a:r>
          </a:p>
        </p:txBody>
      </p:sp>
      <p:sp>
        <p:nvSpPr>
          <p:cNvPr id="8" name="Rectángulo 7">
            <a:extLst>
              <a:ext uri="{FF2B5EF4-FFF2-40B4-BE49-F238E27FC236}">
                <a16:creationId xmlns:a16="http://schemas.microsoft.com/office/drawing/2014/main" id="{9558A48B-57A4-49F0-A41F-E38C720633B4}"/>
              </a:ext>
            </a:extLst>
          </p:cNvPr>
          <p:cNvSpPr/>
          <p:nvPr/>
        </p:nvSpPr>
        <p:spPr>
          <a:xfrm>
            <a:off x="1981780" y="2014741"/>
            <a:ext cx="3265368" cy="1231106"/>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Data </a:t>
            </a:r>
            <a:r>
              <a:rPr lang="es-ES" b="1" dirty="0" err="1">
                <a:solidFill>
                  <a:schemeClr val="bg1">
                    <a:lumMod val="95000"/>
                  </a:schemeClr>
                </a:solidFill>
              </a:rPr>
              <a:t>management</a:t>
            </a:r>
            <a:endParaRPr lang="es-ES" b="1" dirty="0">
              <a:solidFill>
                <a:schemeClr val="bg1">
                  <a:lumMod val="95000"/>
                </a:schemeClr>
              </a:solidFill>
            </a:endParaRPr>
          </a:p>
          <a:p>
            <a:pPr>
              <a:tabLst>
                <a:tab pos="540000" algn="l"/>
              </a:tabLst>
            </a:pPr>
            <a:r>
              <a:rPr lang="en-US" sz="1200" b="1" dirty="0">
                <a:solidFill>
                  <a:srgbClr val="FFFF00"/>
                </a:solidFill>
              </a:rPr>
              <a:t>API</a:t>
            </a:r>
            <a:r>
              <a:rPr lang="en-US" sz="1200" dirty="0">
                <a:solidFill>
                  <a:srgbClr val="FFFF00"/>
                </a:solidFill>
              </a:rPr>
              <a:t> that allows </a:t>
            </a:r>
          </a:p>
          <a:p>
            <a:pPr marL="171450" indent="-171450">
              <a:buClr>
                <a:srgbClr val="FFFF00"/>
              </a:buClr>
              <a:buFont typeface="Arial" panose="020B0604020202020204" pitchFamily="34" charset="0"/>
              <a:buChar char="•"/>
              <a:tabLst>
                <a:tab pos="540000" algn="l"/>
              </a:tabLst>
            </a:pPr>
            <a:r>
              <a:rPr lang="en-US" sz="1200" b="1" dirty="0">
                <a:solidFill>
                  <a:srgbClr val="FFFF00"/>
                </a:solidFill>
              </a:rPr>
              <a:t>Save</a:t>
            </a:r>
            <a:r>
              <a:rPr lang="en-US" sz="1200" dirty="0">
                <a:solidFill>
                  <a:srgbClr val="FFFF00"/>
                </a:solidFill>
              </a:rPr>
              <a:t> the </a:t>
            </a:r>
            <a:r>
              <a:rPr lang="en-US" sz="1200" b="1" dirty="0">
                <a:solidFill>
                  <a:srgbClr val="FFFF00"/>
                </a:solidFill>
              </a:rPr>
              <a:t>datasets</a:t>
            </a:r>
            <a:r>
              <a:rPr lang="en-US" sz="1200" dirty="0">
                <a:solidFill>
                  <a:srgbClr val="FFFF00"/>
                </a:solidFill>
              </a:rPr>
              <a:t> and </a:t>
            </a:r>
            <a:r>
              <a:rPr lang="en-US" sz="1200" b="1" dirty="0">
                <a:solidFill>
                  <a:srgbClr val="FFFF00"/>
                </a:solidFill>
              </a:rPr>
              <a:t>encoder models</a:t>
            </a:r>
          </a:p>
          <a:p>
            <a:pPr>
              <a:buClr>
                <a:srgbClr val="FFFF00"/>
              </a:buClr>
              <a:tabLst>
                <a:tab pos="540000" algn="l"/>
              </a:tabLst>
            </a:pPr>
            <a:r>
              <a:rPr lang="en-US" sz="1200" dirty="0">
                <a:solidFill>
                  <a:srgbClr val="FFFF00"/>
                </a:solidFill>
              </a:rPr>
              <a:t>	produced by the DL module</a:t>
            </a:r>
          </a:p>
          <a:p>
            <a:pPr marL="171450" indent="-171450">
              <a:buClr>
                <a:srgbClr val="FFFF00"/>
              </a:buClr>
              <a:buFont typeface="Arial" panose="020B0604020202020204" pitchFamily="34" charset="0"/>
              <a:buChar char="•"/>
              <a:tabLst>
                <a:tab pos="540000" algn="l"/>
              </a:tabLst>
            </a:pPr>
            <a:r>
              <a:rPr lang="en-US" sz="1200" b="1" dirty="0">
                <a:solidFill>
                  <a:srgbClr val="FFFF00"/>
                </a:solidFill>
              </a:rPr>
              <a:t>Load</a:t>
            </a:r>
            <a:r>
              <a:rPr lang="en-US" sz="1200" dirty="0">
                <a:solidFill>
                  <a:srgbClr val="FFFF00"/>
                </a:solidFill>
              </a:rPr>
              <a:t> them into the VA module </a:t>
            </a:r>
          </a:p>
          <a:p>
            <a:pPr lvl="1">
              <a:buClr>
                <a:srgbClr val="FFFF00"/>
              </a:buClr>
              <a:tabLst>
                <a:tab pos="540000" algn="l"/>
              </a:tabLst>
            </a:pPr>
            <a:r>
              <a:rPr lang="en-US" sz="1200" dirty="0">
                <a:solidFill>
                  <a:srgbClr val="FFFF00"/>
                </a:solidFill>
              </a:rPr>
              <a:t>	to be used for </a:t>
            </a:r>
            <a:r>
              <a:rPr lang="es-ES" sz="1200" dirty="0" err="1">
                <a:solidFill>
                  <a:srgbClr val="FFFF00"/>
                </a:solidFill>
              </a:rPr>
              <a:t>inference</a:t>
            </a:r>
            <a:endParaRPr lang="es-ES" sz="1200" b="1" dirty="0">
              <a:solidFill>
                <a:srgbClr val="FFFF00"/>
              </a:solidFill>
            </a:endParaRPr>
          </a:p>
        </p:txBody>
      </p:sp>
      <p:sp>
        <p:nvSpPr>
          <p:cNvPr id="9" name="Rectángulo 8">
            <a:extLst>
              <a:ext uri="{FF2B5EF4-FFF2-40B4-BE49-F238E27FC236}">
                <a16:creationId xmlns:a16="http://schemas.microsoft.com/office/drawing/2014/main" id="{A6012079-8552-4919-90FB-D9AE1648F86A}"/>
              </a:ext>
            </a:extLst>
          </p:cNvPr>
          <p:cNvSpPr/>
          <p:nvPr/>
        </p:nvSpPr>
        <p:spPr>
          <a:xfrm>
            <a:off x="1981780" y="3447600"/>
            <a:ext cx="1869232" cy="307777"/>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Visual </a:t>
            </a:r>
            <a:r>
              <a:rPr lang="es-ES" b="1" dirty="0" err="1">
                <a:solidFill>
                  <a:schemeClr val="bg1">
                    <a:lumMod val="95000"/>
                  </a:schemeClr>
                </a:solidFill>
              </a:rPr>
              <a:t>Analytics</a:t>
            </a:r>
            <a:endParaRPr lang="es-ES" b="1" dirty="0">
              <a:solidFill>
                <a:schemeClr val="bg1">
                  <a:lumMod val="95000"/>
                </a:schemeClr>
              </a:solidFill>
            </a:endParaRPr>
          </a:p>
        </p:txBody>
      </p:sp>
      <p:cxnSp>
        <p:nvCxnSpPr>
          <p:cNvPr id="3" name="Conector: angular 2">
            <a:extLst>
              <a:ext uri="{FF2B5EF4-FFF2-40B4-BE49-F238E27FC236}">
                <a16:creationId xmlns:a16="http://schemas.microsoft.com/office/drawing/2014/main" id="{6110E8DB-A74C-41B2-A80E-A66B9314603C}"/>
              </a:ext>
            </a:extLst>
          </p:cNvPr>
          <p:cNvCxnSpPr>
            <a:cxnSpLocks/>
            <a:stCxn id="5" idx="3"/>
            <a:endCxn id="7" idx="1"/>
          </p:cNvCxnSpPr>
          <p:nvPr/>
        </p:nvCxnSpPr>
        <p:spPr>
          <a:xfrm flipV="1">
            <a:off x="1418666" y="1672250"/>
            <a:ext cx="563114" cy="958045"/>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ector: angular 10">
            <a:extLst>
              <a:ext uri="{FF2B5EF4-FFF2-40B4-BE49-F238E27FC236}">
                <a16:creationId xmlns:a16="http://schemas.microsoft.com/office/drawing/2014/main" id="{06917510-299A-46EC-8B98-5406B91606F6}"/>
              </a:ext>
            </a:extLst>
          </p:cNvPr>
          <p:cNvCxnSpPr>
            <a:cxnSpLocks/>
            <a:stCxn id="5" idx="3"/>
            <a:endCxn id="8" idx="1"/>
          </p:cNvCxnSpPr>
          <p:nvPr/>
        </p:nvCxnSpPr>
        <p:spPr>
          <a:xfrm flipV="1">
            <a:off x="1418666" y="2630294"/>
            <a:ext cx="563114" cy="1"/>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angular 14">
            <a:extLst>
              <a:ext uri="{FF2B5EF4-FFF2-40B4-BE49-F238E27FC236}">
                <a16:creationId xmlns:a16="http://schemas.microsoft.com/office/drawing/2014/main" id="{73BF3938-7E63-458B-820E-F1B43947912A}"/>
              </a:ext>
            </a:extLst>
          </p:cNvPr>
          <p:cNvCxnSpPr>
            <a:cxnSpLocks/>
            <a:stCxn id="5" idx="3"/>
            <a:endCxn id="9" idx="1"/>
          </p:cNvCxnSpPr>
          <p:nvPr/>
        </p:nvCxnSpPr>
        <p:spPr>
          <a:xfrm>
            <a:off x="1418666" y="2630295"/>
            <a:ext cx="563114" cy="971194"/>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pic>
        <p:nvPicPr>
          <p:cNvPr id="66" name="Imagen 65">
            <a:extLst>
              <a:ext uri="{FF2B5EF4-FFF2-40B4-BE49-F238E27FC236}">
                <a16:creationId xmlns:a16="http://schemas.microsoft.com/office/drawing/2014/main" id="{FA6126D8-2B9D-4055-9286-7457CA8673A7}"/>
              </a:ext>
            </a:extLst>
          </p:cNvPr>
          <p:cNvPicPr>
            <a:picLocks noChangeAspect="1"/>
          </p:cNvPicPr>
          <p:nvPr/>
        </p:nvPicPr>
        <p:blipFill rotWithShape="1">
          <a:blip r:embed="rId3"/>
          <a:srcRect l="25030" t="635" r="57886" b="1302"/>
          <a:stretch/>
        </p:blipFill>
        <p:spPr>
          <a:xfrm>
            <a:off x="6029420" y="989642"/>
            <a:ext cx="1562099" cy="2771775"/>
          </a:xfrm>
          <a:prstGeom prst="rect">
            <a:avLst/>
          </a:prstGeom>
        </p:spPr>
      </p:pic>
      <p:sp>
        <p:nvSpPr>
          <p:cNvPr id="2" name="TextBox 1">
            <a:extLst>
              <a:ext uri="{FF2B5EF4-FFF2-40B4-BE49-F238E27FC236}">
                <a16:creationId xmlns:a16="http://schemas.microsoft.com/office/drawing/2014/main" id="{51631FBD-61F5-482A-E372-5AE9BFA6507C}"/>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22991632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0030" y="821293"/>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Deep</a:t>
            </a:r>
            <a:r>
              <a:rPr lang="es-ES" sz="2500" b="1" dirty="0">
                <a:solidFill>
                  <a:schemeClr val="bg1"/>
                </a:solidFill>
                <a:latin typeface="Georgia"/>
                <a:ea typeface="Georgia"/>
                <a:cs typeface="Georgia"/>
                <a:sym typeface="Georgia"/>
              </a:rPr>
              <a:t>VATS</a:t>
            </a:r>
            <a:endParaRPr lang="en-US" sz="2500" b="1" dirty="0">
              <a:solidFill>
                <a:schemeClr val="bg1"/>
              </a:solidFill>
              <a:latin typeface="Georgia"/>
              <a:ea typeface="Georgia"/>
              <a:cs typeface="Georgia"/>
              <a:sym typeface="Georgia"/>
            </a:endParaRPr>
          </a:p>
        </p:txBody>
      </p:sp>
      <p:sp>
        <p:nvSpPr>
          <p:cNvPr id="5" name="Rectángulo 4">
            <a:extLst>
              <a:ext uri="{FF2B5EF4-FFF2-40B4-BE49-F238E27FC236}">
                <a16:creationId xmlns:a16="http://schemas.microsoft.com/office/drawing/2014/main" id="{E39B3008-7B78-46A4-97B7-8F4EF0EC28B2}"/>
              </a:ext>
            </a:extLst>
          </p:cNvPr>
          <p:cNvSpPr/>
          <p:nvPr/>
        </p:nvSpPr>
        <p:spPr>
          <a:xfrm>
            <a:off x="408308" y="2231452"/>
            <a:ext cx="897582" cy="307777"/>
          </a:xfrm>
          <a:prstGeom prst="rect">
            <a:avLst/>
          </a:prstGeom>
          <a:ln w="9525">
            <a:solidFill>
              <a:srgbClr val="FFC000"/>
            </a:solidFill>
          </a:ln>
        </p:spPr>
        <p:txBody>
          <a:bodyPr wrap="square">
            <a:spAutoFit/>
          </a:bodyPr>
          <a:lstStyle/>
          <a:p>
            <a:pPr algn="ctr">
              <a:buClr>
                <a:srgbClr val="FFFF00"/>
              </a:buClr>
            </a:pPr>
            <a:r>
              <a:rPr lang="es-ES" dirty="0">
                <a:solidFill>
                  <a:schemeClr val="bg1">
                    <a:lumMod val="95000"/>
                  </a:schemeClr>
                </a:solidFill>
              </a:rPr>
              <a:t>Modules</a:t>
            </a:r>
            <a:endParaRPr lang="es-ES" b="1" dirty="0">
              <a:solidFill>
                <a:schemeClr val="bg1">
                  <a:lumMod val="95000"/>
                </a:schemeClr>
              </a:solidFill>
            </a:endParaRPr>
          </a:p>
        </p:txBody>
      </p:sp>
      <p:sp>
        <p:nvSpPr>
          <p:cNvPr id="7" name="Rectángulo 6">
            <a:extLst>
              <a:ext uri="{FF2B5EF4-FFF2-40B4-BE49-F238E27FC236}">
                <a16:creationId xmlns:a16="http://schemas.microsoft.com/office/drawing/2014/main" id="{3D5E7CB8-5832-4740-8B38-7FAE4DD59314}"/>
              </a:ext>
            </a:extLst>
          </p:cNvPr>
          <p:cNvSpPr/>
          <p:nvPr/>
        </p:nvSpPr>
        <p:spPr>
          <a:xfrm>
            <a:off x="1631606" y="1610042"/>
            <a:ext cx="1852436" cy="307777"/>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Deep </a:t>
            </a:r>
            <a:r>
              <a:rPr lang="es-ES" b="1" dirty="0" err="1">
                <a:solidFill>
                  <a:schemeClr val="bg1">
                    <a:lumMod val="95000"/>
                  </a:schemeClr>
                </a:solidFill>
              </a:rPr>
              <a:t>Learning</a:t>
            </a:r>
            <a:endParaRPr lang="es-ES" b="1" dirty="0">
              <a:solidFill>
                <a:schemeClr val="bg1">
                  <a:lumMod val="95000"/>
                </a:schemeClr>
              </a:solidFill>
            </a:endParaRPr>
          </a:p>
        </p:txBody>
      </p:sp>
      <p:sp>
        <p:nvSpPr>
          <p:cNvPr id="8" name="Rectángulo 7">
            <a:extLst>
              <a:ext uri="{FF2B5EF4-FFF2-40B4-BE49-F238E27FC236}">
                <a16:creationId xmlns:a16="http://schemas.microsoft.com/office/drawing/2014/main" id="{9558A48B-57A4-49F0-A41F-E38C720633B4}"/>
              </a:ext>
            </a:extLst>
          </p:cNvPr>
          <p:cNvSpPr/>
          <p:nvPr/>
        </p:nvSpPr>
        <p:spPr>
          <a:xfrm>
            <a:off x="1631606" y="2231451"/>
            <a:ext cx="1869232" cy="307777"/>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Data </a:t>
            </a:r>
            <a:r>
              <a:rPr lang="es-ES" b="1" dirty="0" err="1">
                <a:solidFill>
                  <a:schemeClr val="bg1">
                    <a:lumMod val="95000"/>
                  </a:schemeClr>
                </a:solidFill>
              </a:rPr>
              <a:t>management</a:t>
            </a:r>
            <a:endParaRPr lang="es-ES" b="1" dirty="0">
              <a:solidFill>
                <a:schemeClr val="bg1">
                  <a:lumMod val="95000"/>
                </a:schemeClr>
              </a:solidFill>
            </a:endParaRPr>
          </a:p>
        </p:txBody>
      </p:sp>
      <p:sp>
        <p:nvSpPr>
          <p:cNvPr id="9" name="Rectángulo 8">
            <a:extLst>
              <a:ext uri="{FF2B5EF4-FFF2-40B4-BE49-F238E27FC236}">
                <a16:creationId xmlns:a16="http://schemas.microsoft.com/office/drawing/2014/main" id="{A6012079-8552-4919-90FB-D9AE1648F86A}"/>
              </a:ext>
            </a:extLst>
          </p:cNvPr>
          <p:cNvSpPr/>
          <p:nvPr/>
        </p:nvSpPr>
        <p:spPr>
          <a:xfrm>
            <a:off x="1631606" y="2855156"/>
            <a:ext cx="1869232" cy="738664"/>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Visualisation</a:t>
            </a:r>
            <a:endParaRPr lang="es-ES" b="1" dirty="0">
              <a:solidFill>
                <a:schemeClr val="bg1">
                  <a:lumMod val="95000"/>
                </a:schemeClr>
              </a:solidFill>
            </a:endParaRPr>
          </a:p>
          <a:p>
            <a:pPr algn="ctr">
              <a:buClr>
                <a:srgbClr val="FFFF00"/>
              </a:buClr>
            </a:pPr>
            <a:r>
              <a:rPr lang="es-ES" dirty="0">
                <a:solidFill>
                  <a:srgbClr val="FFFF00"/>
                </a:solidFill>
              </a:rPr>
              <a:t>Explore análisis  </a:t>
            </a:r>
            <a:r>
              <a:rPr lang="es-ES" dirty="0" err="1">
                <a:solidFill>
                  <a:srgbClr val="FFFF00"/>
                </a:solidFill>
              </a:rPr>
              <a:t>results</a:t>
            </a:r>
            <a:endParaRPr lang="es-ES" dirty="0">
              <a:solidFill>
                <a:srgbClr val="FFFF00"/>
              </a:solidFill>
            </a:endParaRPr>
          </a:p>
        </p:txBody>
      </p:sp>
      <p:cxnSp>
        <p:nvCxnSpPr>
          <p:cNvPr id="3" name="Conector: angular 2">
            <a:extLst>
              <a:ext uri="{FF2B5EF4-FFF2-40B4-BE49-F238E27FC236}">
                <a16:creationId xmlns:a16="http://schemas.microsoft.com/office/drawing/2014/main" id="{6110E8DB-A74C-41B2-A80E-A66B9314603C}"/>
              </a:ext>
            </a:extLst>
          </p:cNvPr>
          <p:cNvCxnSpPr>
            <a:cxnSpLocks/>
            <a:stCxn id="5" idx="3"/>
            <a:endCxn id="7" idx="1"/>
          </p:cNvCxnSpPr>
          <p:nvPr/>
        </p:nvCxnSpPr>
        <p:spPr>
          <a:xfrm flipV="1">
            <a:off x="1305890" y="1763931"/>
            <a:ext cx="325716" cy="621410"/>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Conector: angular 10">
            <a:extLst>
              <a:ext uri="{FF2B5EF4-FFF2-40B4-BE49-F238E27FC236}">
                <a16:creationId xmlns:a16="http://schemas.microsoft.com/office/drawing/2014/main" id="{06917510-299A-46EC-8B98-5406B91606F6}"/>
              </a:ext>
            </a:extLst>
          </p:cNvPr>
          <p:cNvCxnSpPr>
            <a:cxnSpLocks/>
            <a:stCxn id="5" idx="3"/>
            <a:endCxn id="8" idx="1"/>
          </p:cNvCxnSpPr>
          <p:nvPr/>
        </p:nvCxnSpPr>
        <p:spPr>
          <a:xfrm flipV="1">
            <a:off x="1305890" y="2385340"/>
            <a:ext cx="325716" cy="1"/>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angular 14">
            <a:extLst>
              <a:ext uri="{FF2B5EF4-FFF2-40B4-BE49-F238E27FC236}">
                <a16:creationId xmlns:a16="http://schemas.microsoft.com/office/drawing/2014/main" id="{73BF3938-7E63-458B-820E-F1B43947912A}"/>
              </a:ext>
            </a:extLst>
          </p:cNvPr>
          <p:cNvCxnSpPr>
            <a:cxnSpLocks/>
            <a:stCxn id="5" idx="3"/>
            <a:endCxn id="9" idx="1"/>
          </p:cNvCxnSpPr>
          <p:nvPr/>
        </p:nvCxnSpPr>
        <p:spPr>
          <a:xfrm>
            <a:off x="1305890" y="2385341"/>
            <a:ext cx="325716" cy="839147"/>
          </a:xfrm>
          <a:prstGeom prst="bentConnector3">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pic>
        <p:nvPicPr>
          <p:cNvPr id="66" name="Imagen 65">
            <a:extLst>
              <a:ext uri="{FF2B5EF4-FFF2-40B4-BE49-F238E27FC236}">
                <a16:creationId xmlns:a16="http://schemas.microsoft.com/office/drawing/2014/main" id="{FA6126D8-2B9D-4055-9286-7457CA8673A7}"/>
              </a:ext>
            </a:extLst>
          </p:cNvPr>
          <p:cNvPicPr>
            <a:picLocks noChangeAspect="1"/>
          </p:cNvPicPr>
          <p:nvPr/>
        </p:nvPicPr>
        <p:blipFill rotWithShape="1">
          <a:blip r:embed="rId3"/>
          <a:srcRect l="44248" t="1254" r="1029" b="2145"/>
          <a:stretch/>
        </p:blipFill>
        <p:spPr>
          <a:xfrm>
            <a:off x="3826554" y="1122204"/>
            <a:ext cx="4629535" cy="2526270"/>
          </a:xfrm>
          <a:prstGeom prst="rect">
            <a:avLst/>
          </a:prstGeom>
        </p:spPr>
      </p:pic>
      <p:sp>
        <p:nvSpPr>
          <p:cNvPr id="2" name="TextBox 1">
            <a:extLst>
              <a:ext uri="{FF2B5EF4-FFF2-40B4-BE49-F238E27FC236}">
                <a16:creationId xmlns:a16="http://schemas.microsoft.com/office/drawing/2014/main" id="{A555B522-B46F-F26A-5122-B50E5EC63D4D}"/>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35223882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3" name="Google Shape;55;p13"/>
          <p:cNvSpPr txBox="1"/>
          <p:nvPr/>
        </p:nvSpPr>
        <p:spPr>
          <a:xfrm>
            <a:off x="-1" y="952818"/>
            <a:ext cx="8807669" cy="3393206"/>
          </a:xfrm>
          <a:prstGeom prst="rect">
            <a:avLst/>
          </a:prstGeom>
          <a:noFill/>
          <a:ln>
            <a:noFill/>
          </a:ln>
        </p:spPr>
        <p:txBody>
          <a:bodyPr spcFirstLastPara="1" wrap="square" lIns="91425" tIns="91425" rIns="91425" bIns="91425" anchor="t" anchorCtr="0">
            <a:spAutoFit/>
          </a:bodyPr>
          <a:lstStyle/>
          <a:p>
            <a:pPr marL="0" lvl="0" indent="0" algn="ctr" rtl="0">
              <a:lnSpc>
                <a:spcPct val="50000"/>
              </a:lnSpc>
              <a:spcBef>
                <a:spcPts val="1200"/>
              </a:spcBef>
              <a:spcAft>
                <a:spcPts val="0"/>
              </a:spcAft>
              <a:buNone/>
            </a:pPr>
            <a:r>
              <a:rPr lang="en" sz="3400" b="1" dirty="0">
                <a:solidFill>
                  <a:srgbClr val="FFC000"/>
                </a:solidFill>
                <a:latin typeface="Dubai" pitchFamily="34" charset="-78"/>
                <a:ea typeface="Oswald"/>
                <a:cs typeface="Dubai" pitchFamily="34" charset="-78"/>
                <a:sym typeface="Oswald"/>
              </a:rPr>
              <a:t>NMITCON-2023</a:t>
            </a:r>
            <a:endParaRPr sz="3400" b="1" dirty="0">
              <a:solidFill>
                <a:srgbClr val="FFC000"/>
              </a:solidFill>
              <a:latin typeface="Dubai" pitchFamily="34" charset="-78"/>
              <a:ea typeface="Oswald"/>
              <a:cs typeface="Dubai" pitchFamily="34" charset="-78"/>
              <a:sym typeface="Oswald"/>
            </a:endParaRPr>
          </a:p>
          <a:p>
            <a:pPr algn="ctr">
              <a:lnSpc>
                <a:spcPct val="50000"/>
              </a:lnSpc>
              <a:spcBef>
                <a:spcPts val="1200"/>
              </a:spcBef>
            </a:pPr>
            <a:r>
              <a:rPr lang="en-US" sz="1500" b="1" dirty="0">
                <a:solidFill>
                  <a:srgbClr val="FFC000"/>
                </a:solidFill>
                <a:latin typeface="Dubai" pitchFamily="34" charset="-78"/>
                <a:ea typeface="Montserrat Medium"/>
                <a:cs typeface="Dubai" pitchFamily="34" charset="-78"/>
                <a:sym typeface="Montserrat Medium"/>
              </a:rPr>
              <a:t>AICTE sponsored IEEE International Conference on Networks, Multimedia and Information Technology</a:t>
            </a:r>
            <a:endParaRPr sz="1500" b="1" dirty="0">
              <a:solidFill>
                <a:srgbClr val="FFC000"/>
              </a:solidFill>
              <a:latin typeface="Dubai" pitchFamily="34" charset="-78"/>
              <a:ea typeface="Montserrat Medium"/>
              <a:cs typeface="Dubai" pitchFamily="34" charset="-78"/>
              <a:sym typeface="Montserrat Medium"/>
            </a:endParaRPr>
          </a:p>
          <a:p>
            <a:pPr lvl="0" algn="ctr">
              <a:lnSpc>
                <a:spcPct val="50000"/>
              </a:lnSpc>
              <a:spcBef>
                <a:spcPts val="1200"/>
              </a:spcBef>
            </a:pPr>
            <a:r>
              <a:rPr lang="en-US" b="1" dirty="0">
                <a:solidFill>
                  <a:srgbClr val="FFC000"/>
                </a:solidFill>
                <a:latin typeface="Dubai" pitchFamily="34" charset="-78"/>
                <a:ea typeface="Montserrat"/>
                <a:cs typeface="Dubai" pitchFamily="34" charset="-78"/>
                <a:sym typeface="Montserrat"/>
              </a:rPr>
              <a:t>1-2, September 2023</a:t>
            </a:r>
          </a:p>
          <a:p>
            <a:pPr marL="0" lvl="0" indent="0" algn="ctr" rtl="0">
              <a:lnSpc>
                <a:spcPct val="50000"/>
              </a:lnSpc>
              <a:spcBef>
                <a:spcPts val="1200"/>
              </a:spcBef>
              <a:spcAft>
                <a:spcPts val="0"/>
              </a:spcAft>
              <a:buNone/>
            </a:pPr>
            <a:endParaRPr lang="en" b="1" dirty="0">
              <a:solidFill>
                <a:srgbClr val="FFC000"/>
              </a:solidFill>
              <a:latin typeface="Dubai" pitchFamily="34" charset="-78"/>
              <a:ea typeface="Montserrat"/>
              <a:cs typeface="Dubai" pitchFamily="34" charset="-78"/>
              <a:sym typeface="Montserrat"/>
            </a:endParaRPr>
          </a:p>
          <a:p>
            <a:pPr marL="0" lvl="0" indent="0" algn="ctr" rtl="0">
              <a:lnSpc>
                <a:spcPct val="50000"/>
              </a:lnSpc>
              <a:spcBef>
                <a:spcPts val="1200"/>
              </a:spcBef>
              <a:spcAft>
                <a:spcPts val="0"/>
              </a:spcAft>
              <a:buNone/>
            </a:pPr>
            <a:r>
              <a:rPr lang="en" sz="1800" b="1" dirty="0">
                <a:solidFill>
                  <a:srgbClr val="FFC000"/>
                </a:solidFill>
                <a:latin typeface="Dubai" pitchFamily="34" charset="-78"/>
                <a:ea typeface="Montserrat"/>
                <a:cs typeface="Dubai" pitchFamily="34" charset="-78"/>
                <a:sym typeface="Montserrat"/>
              </a:rPr>
              <a:t>Organised by</a:t>
            </a:r>
            <a:endParaRPr sz="1800" b="1" dirty="0">
              <a:solidFill>
                <a:srgbClr val="FFC000"/>
              </a:solidFill>
              <a:latin typeface="Dubai" pitchFamily="34" charset="-78"/>
              <a:ea typeface="Montserrat"/>
              <a:cs typeface="Dubai" pitchFamily="34" charset="-78"/>
              <a:sym typeface="Montserrat"/>
            </a:endParaRPr>
          </a:p>
          <a:p>
            <a:pPr lvl="0" algn="ctr">
              <a:lnSpc>
                <a:spcPct val="50000"/>
              </a:lnSpc>
              <a:spcBef>
                <a:spcPts val="1200"/>
              </a:spcBef>
            </a:pPr>
            <a:r>
              <a:rPr lang="en-US" sz="2400" b="1" dirty="0" err="1">
                <a:solidFill>
                  <a:srgbClr val="FFC000"/>
                </a:solidFill>
                <a:latin typeface="Dubai" pitchFamily="34" charset="-78"/>
                <a:ea typeface="Montserrat"/>
                <a:cs typeface="Dubai" pitchFamily="34" charset="-78"/>
                <a:sym typeface="Montserrat"/>
              </a:rPr>
              <a:t>Nitte</a:t>
            </a:r>
            <a:r>
              <a:rPr lang="en-US" sz="2400" b="1" dirty="0">
                <a:solidFill>
                  <a:srgbClr val="FFC000"/>
                </a:solidFill>
                <a:latin typeface="Dubai" pitchFamily="34" charset="-78"/>
                <a:ea typeface="Montserrat"/>
                <a:cs typeface="Dubai" pitchFamily="34" charset="-78"/>
                <a:sym typeface="Montserrat"/>
              </a:rPr>
              <a:t> </a:t>
            </a:r>
            <a:r>
              <a:rPr lang="en-US" sz="2400" b="1" dirty="0" err="1">
                <a:solidFill>
                  <a:srgbClr val="FFC000"/>
                </a:solidFill>
                <a:latin typeface="Dubai" pitchFamily="34" charset="-78"/>
                <a:ea typeface="Montserrat"/>
                <a:cs typeface="Dubai" pitchFamily="34" charset="-78"/>
                <a:sym typeface="Montserrat"/>
              </a:rPr>
              <a:t>Meenakshi</a:t>
            </a:r>
            <a:r>
              <a:rPr lang="en-US" sz="2400" b="1" dirty="0">
                <a:solidFill>
                  <a:srgbClr val="FFC000"/>
                </a:solidFill>
                <a:latin typeface="Dubai" pitchFamily="34" charset="-78"/>
                <a:ea typeface="Montserrat"/>
                <a:cs typeface="Dubai" pitchFamily="34" charset="-78"/>
                <a:sym typeface="Montserrat"/>
              </a:rPr>
              <a:t> Institute of Technology, Bengaluru</a:t>
            </a:r>
          </a:p>
          <a:p>
            <a:pPr lvl="0" algn="ctr">
              <a:lnSpc>
                <a:spcPct val="50000"/>
              </a:lnSpc>
              <a:spcBef>
                <a:spcPts val="1200"/>
              </a:spcBef>
            </a:pPr>
            <a:br>
              <a:rPr lang="en" sz="2000" b="1" dirty="0">
                <a:solidFill>
                  <a:srgbClr val="FFC000"/>
                </a:solidFill>
                <a:latin typeface="Dubai" pitchFamily="34" charset="-78"/>
                <a:ea typeface="Montserrat"/>
                <a:cs typeface="Dubai" pitchFamily="34" charset="-78"/>
                <a:sym typeface="Montserrat"/>
              </a:rPr>
            </a:br>
            <a:r>
              <a:rPr lang="en" b="1" dirty="0">
                <a:solidFill>
                  <a:srgbClr val="FFC000"/>
                </a:solidFill>
                <a:latin typeface="Dubai" pitchFamily="34" charset="-78"/>
                <a:ea typeface="Montserrat"/>
                <a:cs typeface="Dubai" pitchFamily="34" charset="-78"/>
                <a:sym typeface="Montserrat"/>
              </a:rPr>
              <a:t>Technical Co-Sponsors</a:t>
            </a:r>
            <a:endParaRPr b="1" dirty="0">
              <a:solidFill>
                <a:srgbClr val="FFC000"/>
              </a:solidFill>
              <a:latin typeface="Dubai" pitchFamily="34" charset="-78"/>
              <a:ea typeface="Montserrat"/>
              <a:cs typeface="Dubai" pitchFamily="34" charset="-78"/>
              <a:sym typeface="Montserrat"/>
            </a:endParaRPr>
          </a:p>
          <a:p>
            <a:pPr marL="0" lvl="0" indent="0" algn="ctr" rtl="0">
              <a:lnSpc>
                <a:spcPct val="50000"/>
              </a:lnSpc>
              <a:spcBef>
                <a:spcPts val="1200"/>
              </a:spcBef>
              <a:spcAft>
                <a:spcPts val="0"/>
              </a:spcAft>
              <a:buNone/>
            </a:pPr>
            <a:r>
              <a:rPr lang="en" sz="2000" b="1" dirty="0">
                <a:solidFill>
                  <a:srgbClr val="FFC000"/>
                </a:solidFill>
                <a:latin typeface="Dubai" pitchFamily="34" charset="-78"/>
                <a:ea typeface="Montserrat"/>
                <a:cs typeface="Dubai" pitchFamily="34" charset="-78"/>
                <a:sym typeface="Montserrat"/>
              </a:rPr>
              <a:t>IEEE Bangalore Section</a:t>
            </a:r>
            <a:endParaRPr sz="2000" b="1" dirty="0">
              <a:solidFill>
                <a:srgbClr val="FFC000"/>
              </a:solidFill>
              <a:latin typeface="Dubai" pitchFamily="34" charset="-78"/>
              <a:ea typeface="Montserrat"/>
              <a:cs typeface="Dubai" pitchFamily="34" charset="-78"/>
              <a:sym typeface="Montserrat"/>
            </a:endParaRPr>
          </a:p>
          <a:p>
            <a:pPr marL="0" lvl="0" indent="0" algn="ctr" rtl="0">
              <a:lnSpc>
                <a:spcPct val="50000"/>
              </a:lnSpc>
              <a:spcBef>
                <a:spcPts val="1200"/>
              </a:spcBef>
              <a:spcAft>
                <a:spcPts val="0"/>
              </a:spcAft>
              <a:buNone/>
            </a:pPr>
            <a:endParaRPr sz="2000" b="1" dirty="0">
              <a:solidFill>
                <a:srgbClr val="FFC000"/>
              </a:solidFill>
              <a:latin typeface="Montserrat"/>
              <a:ea typeface="Montserrat"/>
              <a:cs typeface="Montserrat"/>
              <a:sym typeface="Montserrat"/>
            </a:endParaRPr>
          </a:p>
          <a:p>
            <a:pPr marL="0" lvl="0" indent="0" algn="l" rtl="0">
              <a:lnSpc>
                <a:spcPct val="50000"/>
              </a:lnSpc>
              <a:spcBef>
                <a:spcPts val="1200"/>
              </a:spcBef>
              <a:spcAft>
                <a:spcPts val="1200"/>
              </a:spcAft>
              <a:buNone/>
            </a:pPr>
            <a:endParaRPr sz="400" dirty="0">
              <a:solidFill>
                <a:srgbClr val="FFC000"/>
              </a:solidFill>
              <a:latin typeface="Montserrat SemiBold"/>
              <a:ea typeface="Montserrat SemiBold"/>
              <a:cs typeface="Montserrat SemiBold"/>
              <a:sym typeface="Montserrat SemiBo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0030" y="821293"/>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Deep</a:t>
            </a:r>
            <a:r>
              <a:rPr lang="es-ES" sz="2500" b="1" dirty="0">
                <a:solidFill>
                  <a:schemeClr val="bg1"/>
                </a:solidFill>
                <a:latin typeface="Georgia"/>
                <a:ea typeface="Georgia"/>
                <a:cs typeface="Georgia"/>
                <a:sym typeface="Georgia"/>
              </a:rPr>
              <a:t>VATS</a:t>
            </a:r>
            <a:endParaRPr lang="en-US" sz="2500" b="1" dirty="0">
              <a:solidFill>
                <a:schemeClr val="bg1"/>
              </a:solidFill>
              <a:latin typeface="Georgia"/>
              <a:ea typeface="Georgia"/>
              <a:cs typeface="Georgia"/>
              <a:sym typeface="Georgia"/>
            </a:endParaRPr>
          </a:p>
        </p:txBody>
      </p:sp>
      <p:pic>
        <p:nvPicPr>
          <p:cNvPr id="66" name="Imagen 65">
            <a:extLst>
              <a:ext uri="{FF2B5EF4-FFF2-40B4-BE49-F238E27FC236}">
                <a16:creationId xmlns:a16="http://schemas.microsoft.com/office/drawing/2014/main" id="{FA6126D8-2B9D-4055-9286-7457CA8673A7}"/>
              </a:ext>
            </a:extLst>
          </p:cNvPr>
          <p:cNvPicPr>
            <a:picLocks noChangeAspect="1"/>
          </p:cNvPicPr>
          <p:nvPr/>
        </p:nvPicPr>
        <p:blipFill>
          <a:blip r:embed="rId3"/>
          <a:stretch>
            <a:fillRect/>
          </a:stretch>
        </p:blipFill>
        <p:spPr>
          <a:xfrm>
            <a:off x="615389" y="1390649"/>
            <a:ext cx="7913221" cy="2446108"/>
          </a:xfrm>
          <a:prstGeom prst="rect">
            <a:avLst/>
          </a:prstGeom>
        </p:spPr>
      </p:pic>
      <p:sp>
        <p:nvSpPr>
          <p:cNvPr id="2" name="Rectángulo 1">
            <a:extLst>
              <a:ext uri="{FF2B5EF4-FFF2-40B4-BE49-F238E27FC236}">
                <a16:creationId xmlns:a16="http://schemas.microsoft.com/office/drawing/2014/main" id="{ECD603E4-1FAD-4A30-84B3-CD1F58375B81}"/>
              </a:ext>
            </a:extLst>
          </p:cNvPr>
          <p:cNvSpPr/>
          <p:nvPr/>
        </p:nvSpPr>
        <p:spPr>
          <a:xfrm>
            <a:off x="1454150" y="3798987"/>
            <a:ext cx="5911850" cy="307777"/>
          </a:xfrm>
          <a:prstGeom prst="rect">
            <a:avLst/>
          </a:prstGeom>
        </p:spPr>
        <p:txBody>
          <a:bodyPr wrap="square">
            <a:spAutoFit/>
          </a:bodyPr>
          <a:lstStyle/>
          <a:p>
            <a:pPr algn="just">
              <a:spcBef>
                <a:spcPts val="600"/>
              </a:spcBef>
              <a:spcAft>
                <a:spcPts val="600"/>
              </a:spcAft>
            </a:pPr>
            <a:r>
              <a:rPr lang="en-US" i="1" dirty="0" err="1">
                <a:solidFill>
                  <a:srgbClr val="FFFF00"/>
                </a:solidFill>
                <a:ea typeface="SimSun" panose="02010600030101010101" pitchFamily="2" charset="-122"/>
                <a:cs typeface="Lucida Sans" panose="020B0602030504020204" pitchFamily="34" charset="0"/>
              </a:rPr>
              <a:t>DeepVATS</a:t>
            </a:r>
            <a:r>
              <a:rPr lang="en-US" i="1" dirty="0">
                <a:solidFill>
                  <a:srgbClr val="FFFF00"/>
                </a:solidFill>
                <a:ea typeface="SimSun" panose="02010600030101010101" pitchFamily="2" charset="-122"/>
                <a:cs typeface="Lucida Sans" panose="020B0602030504020204" pitchFamily="34" charset="0"/>
              </a:rPr>
              <a:t> software architecture by modules. Figure obtained from [2]</a:t>
            </a:r>
            <a:endParaRPr lang="es-ES" i="1" dirty="0">
              <a:solidFill>
                <a:srgbClr val="FFFF00"/>
              </a:solidFill>
              <a:ea typeface="SimSun" panose="02010600030101010101" pitchFamily="2" charset="-122"/>
              <a:cs typeface="Lucida Sans" panose="020B0602030504020204" pitchFamily="34" charset="0"/>
            </a:endParaRPr>
          </a:p>
        </p:txBody>
      </p:sp>
    </p:spTree>
    <p:extLst>
      <p:ext uri="{BB962C8B-B14F-4D97-AF65-F5344CB8AC3E}">
        <p14:creationId xmlns:p14="http://schemas.microsoft.com/office/powerpoint/2010/main" val="30507742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0030" y="821293"/>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
            </a:r>
            <a:r>
              <a:rPr lang="es-ES" sz="2500" b="1" dirty="0">
                <a:solidFill>
                  <a:schemeClr val="bg1"/>
                </a:solidFill>
                <a:latin typeface="Georgia"/>
                <a:ea typeface="Georgia"/>
                <a:cs typeface="Georgia"/>
                <a:sym typeface="Georgia"/>
              </a:rPr>
              <a:t>ATS</a:t>
            </a:r>
            <a:endParaRPr lang="en-US" sz="2500" b="1" dirty="0">
              <a:solidFill>
                <a:schemeClr val="bg1"/>
              </a:solidFill>
              <a:latin typeface="Georgia"/>
              <a:ea typeface="Georgia"/>
              <a:cs typeface="Georgia"/>
              <a:sym typeface="Georgia"/>
            </a:endParaRPr>
          </a:p>
        </p:txBody>
      </p:sp>
      <p:pic>
        <p:nvPicPr>
          <p:cNvPr id="4" name="Imagen 3">
            <a:extLst>
              <a:ext uri="{FF2B5EF4-FFF2-40B4-BE49-F238E27FC236}">
                <a16:creationId xmlns:a16="http://schemas.microsoft.com/office/drawing/2014/main" id="{19C03F76-EB6E-438F-8EFD-6B3E239B7F0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62905" y="1743763"/>
            <a:ext cx="6503894" cy="1741261"/>
          </a:xfrm>
          <a:prstGeom prst="rect">
            <a:avLst/>
          </a:prstGeom>
        </p:spPr>
      </p:pic>
      <p:sp>
        <p:nvSpPr>
          <p:cNvPr id="5" name="Cuadro de texto 13">
            <a:extLst>
              <a:ext uri="{FF2B5EF4-FFF2-40B4-BE49-F238E27FC236}">
                <a16:creationId xmlns:a16="http://schemas.microsoft.com/office/drawing/2014/main" id="{696E4F3C-3E71-4A46-A13B-7C3D7CEE2421}"/>
              </a:ext>
            </a:extLst>
          </p:cNvPr>
          <p:cNvSpPr txBox="1"/>
          <p:nvPr/>
        </p:nvSpPr>
        <p:spPr>
          <a:xfrm>
            <a:off x="2445391" y="3520529"/>
            <a:ext cx="4538922" cy="184666"/>
          </a:xfrm>
          <a:prstGeom prst="rect">
            <a:avLst/>
          </a:prstGeom>
          <a:noFill/>
          <a:ln>
            <a:noFill/>
          </a:ln>
        </p:spPr>
        <p:txBody>
          <a:bodyPr rot="0" spcFirstLastPara="0" vert="horz" wrap="square" lIns="0" tIns="0" rIns="0" bIns="0" numCol="1" spcCol="0" rtlCol="0" fromWordArt="0" anchor="t" anchorCtr="0" forceAA="0" compatLnSpc="1">
            <a:prstTxWarp prst="textNoShape">
              <a:avLst/>
            </a:prstTxWarp>
            <a:spAutoFit/>
          </a:bodyPr>
          <a:lstStyle/>
          <a:p>
            <a:pPr algn="just">
              <a:spcBef>
                <a:spcPts val="600"/>
              </a:spcBef>
              <a:spcAft>
                <a:spcPts val="600"/>
              </a:spcAft>
            </a:pPr>
            <a:r>
              <a:rPr lang="en-US" sz="1200" i="1" dirty="0">
                <a:solidFill>
                  <a:srgbClr val="FFFF00"/>
                </a:solidFill>
                <a:effectLst/>
                <a:latin typeface="+mj-lt"/>
                <a:ea typeface="SimSun" panose="02010600030101010101" pitchFamily="2" charset="-122"/>
                <a:cs typeface="Lucida Sans" panose="020B0602030504020204" pitchFamily="34" charset="0"/>
              </a:rPr>
              <a:t>The general outline of </a:t>
            </a:r>
            <a:r>
              <a:rPr lang="en-US" sz="1200" i="1" dirty="0" err="1">
                <a:solidFill>
                  <a:srgbClr val="FFFF00"/>
                </a:solidFill>
                <a:effectLst/>
                <a:latin typeface="+mj-lt"/>
                <a:ea typeface="SimSun" panose="02010600030101010101" pitchFamily="2" charset="-122"/>
                <a:cs typeface="Lucida Sans" panose="020B0602030504020204" pitchFamily="34" charset="0"/>
              </a:rPr>
              <a:t>DeepV</a:t>
            </a:r>
            <a:r>
              <a:rPr lang="es-ES" sz="1200" i="1" dirty="0">
                <a:solidFill>
                  <a:srgbClr val="FFFF00"/>
                </a:solidFill>
                <a:effectLst/>
                <a:latin typeface="+mj-lt"/>
                <a:ea typeface="SimSun" panose="02010600030101010101" pitchFamily="2" charset="-122"/>
                <a:cs typeface="Lucida Sans" panose="020B0602030504020204" pitchFamily="34" charset="0"/>
              </a:rPr>
              <a:t>ATS.</a:t>
            </a:r>
            <a:r>
              <a:rPr lang="en-US" sz="1200" i="1" dirty="0">
                <a:solidFill>
                  <a:srgbClr val="FFFF00"/>
                </a:solidFill>
                <a:effectLst/>
                <a:latin typeface="+mj-lt"/>
                <a:ea typeface="SimSun" panose="02010600030101010101" pitchFamily="2" charset="-122"/>
                <a:cs typeface="Lucida Sans" panose="020B0602030504020204" pitchFamily="34" charset="0"/>
              </a:rPr>
              <a:t> Figure obtained from [2]</a:t>
            </a:r>
            <a:endParaRPr lang="es-ES" sz="1200" i="1" dirty="0">
              <a:solidFill>
                <a:srgbClr val="FFFF00"/>
              </a:solidFill>
              <a:effectLst/>
              <a:latin typeface="+mj-lt"/>
              <a:ea typeface="SimSun" panose="02010600030101010101" pitchFamily="2" charset="-122"/>
              <a:cs typeface="Lucida Sans" panose="020B0602030504020204" pitchFamily="34" charset="0"/>
            </a:endParaRPr>
          </a:p>
        </p:txBody>
      </p:sp>
      <p:sp>
        <p:nvSpPr>
          <p:cNvPr id="2" name="TextBox 1">
            <a:extLst>
              <a:ext uri="{FF2B5EF4-FFF2-40B4-BE49-F238E27FC236}">
                <a16:creationId xmlns:a16="http://schemas.microsoft.com/office/drawing/2014/main" id="{EC4C2864-756B-7BEA-257E-3FA6CF2B397D}"/>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21429287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6380" y="852071"/>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DeepVATS</a:t>
            </a:r>
            <a:endParaRPr lang="en-US" sz="2500" b="1" dirty="0">
              <a:solidFill>
                <a:schemeClr val="bg1"/>
              </a:solidFill>
              <a:latin typeface="Georgia"/>
              <a:ea typeface="Georgia"/>
              <a:cs typeface="Georgia"/>
              <a:sym typeface="Georgia"/>
            </a:endParaRPr>
          </a:p>
        </p:txBody>
      </p:sp>
      <p:sp>
        <p:nvSpPr>
          <p:cNvPr id="18" name="Rectángulo 17">
            <a:extLst>
              <a:ext uri="{FF2B5EF4-FFF2-40B4-BE49-F238E27FC236}">
                <a16:creationId xmlns:a16="http://schemas.microsoft.com/office/drawing/2014/main" id="{544374D3-39FC-4E44-80AE-24B2A61830A8}"/>
              </a:ext>
            </a:extLst>
          </p:cNvPr>
          <p:cNvSpPr/>
          <p:nvPr/>
        </p:nvSpPr>
        <p:spPr>
          <a:xfrm>
            <a:off x="2279811" y="1777970"/>
            <a:ext cx="1640226" cy="584775"/>
          </a:xfrm>
          <a:prstGeom prst="rect">
            <a:avLst/>
          </a:prstGeom>
          <a:ln w="9525">
            <a:solidFill>
              <a:srgbClr val="FFC000"/>
            </a:solidFill>
          </a:ln>
        </p:spPr>
        <p:txBody>
          <a:bodyPr wrap="square">
            <a:spAutoFit/>
          </a:bodyPr>
          <a:lstStyle/>
          <a:p>
            <a:pPr algn="ctr">
              <a:buClr>
                <a:srgbClr val="FFFF00"/>
              </a:buClr>
            </a:pPr>
            <a:r>
              <a:rPr lang="es-ES" sz="1600" b="1" dirty="0">
                <a:solidFill>
                  <a:schemeClr val="bg1">
                    <a:lumMod val="95000"/>
                  </a:schemeClr>
                </a:solidFill>
              </a:rPr>
              <a:t>Experimental</a:t>
            </a:r>
          </a:p>
          <a:p>
            <a:pPr algn="ctr">
              <a:buClr>
                <a:srgbClr val="FFFF00"/>
              </a:buClr>
            </a:pPr>
            <a:r>
              <a:rPr lang="es-ES" sz="1600" b="1" dirty="0" err="1">
                <a:solidFill>
                  <a:schemeClr val="bg1">
                    <a:lumMod val="95000"/>
                  </a:schemeClr>
                </a:solidFill>
              </a:rPr>
              <a:t>results</a:t>
            </a:r>
            <a:endParaRPr lang="es-ES" sz="1600" b="1" dirty="0">
              <a:solidFill>
                <a:schemeClr val="bg1">
                  <a:lumMod val="95000"/>
                </a:schemeClr>
              </a:solidFill>
            </a:endParaRPr>
          </a:p>
        </p:txBody>
      </p:sp>
      <p:sp>
        <p:nvSpPr>
          <p:cNvPr id="19" name="Rectángulo 18">
            <a:extLst>
              <a:ext uri="{FF2B5EF4-FFF2-40B4-BE49-F238E27FC236}">
                <a16:creationId xmlns:a16="http://schemas.microsoft.com/office/drawing/2014/main" id="{A01FF898-C155-4D29-B541-1EE2C80BAE56}"/>
              </a:ext>
            </a:extLst>
          </p:cNvPr>
          <p:cNvSpPr/>
          <p:nvPr/>
        </p:nvSpPr>
        <p:spPr>
          <a:xfrm>
            <a:off x="4463919" y="1313166"/>
            <a:ext cx="1640226" cy="338554"/>
          </a:xfrm>
          <a:prstGeom prst="rect">
            <a:avLst/>
          </a:prstGeom>
          <a:ln w="9525">
            <a:solidFill>
              <a:srgbClr val="FFC000"/>
            </a:solidFill>
          </a:ln>
        </p:spPr>
        <p:txBody>
          <a:bodyPr wrap="square">
            <a:spAutoFit/>
          </a:bodyPr>
          <a:lstStyle/>
          <a:p>
            <a:pPr algn="ctr">
              <a:buClr>
                <a:srgbClr val="FFFF00"/>
              </a:buClr>
            </a:pPr>
            <a:r>
              <a:rPr lang="es-ES" sz="1600" b="1" dirty="0" err="1">
                <a:solidFill>
                  <a:schemeClr val="bg1">
                    <a:lumMod val="95000"/>
                  </a:schemeClr>
                </a:solidFill>
              </a:rPr>
              <a:t>Datasets</a:t>
            </a:r>
            <a:endParaRPr lang="es-ES" sz="1600" b="1" dirty="0">
              <a:solidFill>
                <a:schemeClr val="bg1">
                  <a:lumMod val="95000"/>
                </a:schemeClr>
              </a:solidFill>
            </a:endParaRPr>
          </a:p>
        </p:txBody>
      </p:sp>
      <p:cxnSp>
        <p:nvCxnSpPr>
          <p:cNvPr id="23" name="Conector: angular 22">
            <a:extLst>
              <a:ext uri="{FF2B5EF4-FFF2-40B4-BE49-F238E27FC236}">
                <a16:creationId xmlns:a16="http://schemas.microsoft.com/office/drawing/2014/main" id="{4498E614-1316-463E-BA4E-B012540BC202}"/>
              </a:ext>
            </a:extLst>
          </p:cNvPr>
          <p:cNvCxnSpPr>
            <a:cxnSpLocks/>
            <a:stCxn id="18" idx="3"/>
            <a:endCxn id="19" idx="1"/>
          </p:cNvCxnSpPr>
          <p:nvPr/>
        </p:nvCxnSpPr>
        <p:spPr>
          <a:xfrm flipV="1">
            <a:off x="3920037" y="1482443"/>
            <a:ext cx="543882" cy="587915"/>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8" name="Rectángulo 27">
            <a:extLst>
              <a:ext uri="{FF2B5EF4-FFF2-40B4-BE49-F238E27FC236}">
                <a16:creationId xmlns:a16="http://schemas.microsoft.com/office/drawing/2014/main" id="{94356F5A-ABB5-4707-AF69-1C0F1F2B4799}"/>
              </a:ext>
            </a:extLst>
          </p:cNvPr>
          <p:cNvSpPr/>
          <p:nvPr/>
        </p:nvSpPr>
        <p:spPr>
          <a:xfrm>
            <a:off x="4463919" y="2413252"/>
            <a:ext cx="1640226" cy="584775"/>
          </a:xfrm>
          <a:prstGeom prst="rect">
            <a:avLst/>
          </a:prstGeom>
          <a:ln w="9525">
            <a:solidFill>
              <a:srgbClr val="FFC000"/>
            </a:solidFill>
          </a:ln>
        </p:spPr>
        <p:txBody>
          <a:bodyPr wrap="square">
            <a:spAutoFit/>
          </a:bodyPr>
          <a:lstStyle/>
          <a:p>
            <a:pPr algn="ctr">
              <a:buClr>
                <a:srgbClr val="FFFF00"/>
              </a:buClr>
            </a:pPr>
            <a:r>
              <a:rPr lang="es-ES" sz="1600" b="1" dirty="0" err="1">
                <a:solidFill>
                  <a:schemeClr val="bg1">
                    <a:lumMod val="95000"/>
                  </a:schemeClr>
                </a:solidFill>
              </a:rPr>
              <a:t>Tested</a:t>
            </a:r>
            <a:r>
              <a:rPr lang="es-ES" sz="1600" b="1" dirty="0">
                <a:solidFill>
                  <a:schemeClr val="bg1">
                    <a:lumMod val="95000"/>
                  </a:schemeClr>
                </a:solidFill>
              </a:rPr>
              <a:t> </a:t>
            </a:r>
            <a:r>
              <a:rPr lang="es-ES" sz="1600" b="1" dirty="0" err="1">
                <a:solidFill>
                  <a:schemeClr val="bg1">
                    <a:lumMod val="95000"/>
                  </a:schemeClr>
                </a:solidFill>
              </a:rPr>
              <a:t>capabilities</a:t>
            </a:r>
            <a:endParaRPr lang="es-ES" sz="1600" b="1" dirty="0">
              <a:solidFill>
                <a:schemeClr val="bg1">
                  <a:lumMod val="95000"/>
                </a:schemeClr>
              </a:solidFill>
            </a:endParaRPr>
          </a:p>
        </p:txBody>
      </p:sp>
      <p:cxnSp>
        <p:nvCxnSpPr>
          <p:cNvPr id="29" name="Conector: angular 28">
            <a:extLst>
              <a:ext uri="{FF2B5EF4-FFF2-40B4-BE49-F238E27FC236}">
                <a16:creationId xmlns:a16="http://schemas.microsoft.com/office/drawing/2014/main" id="{B8F8ECE8-C315-4618-AA04-A70B66E74EDD}"/>
              </a:ext>
            </a:extLst>
          </p:cNvPr>
          <p:cNvCxnSpPr>
            <a:cxnSpLocks/>
            <a:stCxn id="18" idx="3"/>
            <a:endCxn id="28" idx="1"/>
          </p:cNvCxnSpPr>
          <p:nvPr/>
        </p:nvCxnSpPr>
        <p:spPr>
          <a:xfrm>
            <a:off x="3920037" y="2070358"/>
            <a:ext cx="543882" cy="635282"/>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71BE0C1-87B5-1708-8030-CAFF0B29BD29}"/>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177036752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6380" y="852071"/>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Deep</a:t>
            </a:r>
            <a:r>
              <a:rPr lang="es-ES" sz="2500" b="1" dirty="0">
                <a:solidFill>
                  <a:schemeClr val="bg1"/>
                </a:solidFill>
                <a:latin typeface="Georgia"/>
                <a:ea typeface="Georgia"/>
                <a:cs typeface="Georgia"/>
                <a:sym typeface="Georgia"/>
              </a:rPr>
              <a:t>VATS</a:t>
            </a:r>
            <a:endParaRPr lang="en-US" sz="2500" b="1" dirty="0">
              <a:solidFill>
                <a:schemeClr val="bg1"/>
              </a:solidFill>
              <a:latin typeface="Georgia"/>
              <a:ea typeface="Georgia"/>
              <a:cs typeface="Georgia"/>
              <a:sym typeface="Georgia"/>
            </a:endParaRPr>
          </a:p>
        </p:txBody>
      </p:sp>
      <p:sp>
        <p:nvSpPr>
          <p:cNvPr id="18" name="Rectángulo 17">
            <a:extLst>
              <a:ext uri="{FF2B5EF4-FFF2-40B4-BE49-F238E27FC236}">
                <a16:creationId xmlns:a16="http://schemas.microsoft.com/office/drawing/2014/main" id="{544374D3-39FC-4E44-80AE-24B2A61830A8}"/>
              </a:ext>
            </a:extLst>
          </p:cNvPr>
          <p:cNvSpPr/>
          <p:nvPr/>
        </p:nvSpPr>
        <p:spPr>
          <a:xfrm>
            <a:off x="513563" y="1948752"/>
            <a:ext cx="1640226" cy="523220"/>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Experimental</a:t>
            </a:r>
          </a:p>
          <a:p>
            <a:pPr algn="ctr">
              <a:buClr>
                <a:srgbClr val="FFFF00"/>
              </a:buClr>
            </a:pPr>
            <a:r>
              <a:rPr lang="es-ES" b="1" dirty="0" err="1">
                <a:solidFill>
                  <a:schemeClr val="bg1">
                    <a:lumMod val="95000"/>
                  </a:schemeClr>
                </a:solidFill>
              </a:rPr>
              <a:t>Results</a:t>
            </a:r>
            <a:endParaRPr lang="es-ES" b="1" dirty="0">
              <a:solidFill>
                <a:schemeClr val="bg1">
                  <a:lumMod val="95000"/>
                </a:schemeClr>
              </a:solidFill>
            </a:endParaRPr>
          </a:p>
        </p:txBody>
      </p:sp>
      <p:sp>
        <p:nvSpPr>
          <p:cNvPr id="19" name="Rectángulo 18">
            <a:extLst>
              <a:ext uri="{FF2B5EF4-FFF2-40B4-BE49-F238E27FC236}">
                <a16:creationId xmlns:a16="http://schemas.microsoft.com/office/drawing/2014/main" id="{A01FF898-C155-4D29-B541-1EE2C80BAE56}"/>
              </a:ext>
            </a:extLst>
          </p:cNvPr>
          <p:cNvSpPr/>
          <p:nvPr/>
        </p:nvSpPr>
        <p:spPr>
          <a:xfrm>
            <a:off x="2423843" y="2056474"/>
            <a:ext cx="1640226" cy="307777"/>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Datasets</a:t>
            </a:r>
            <a:endParaRPr lang="es-ES" b="1" dirty="0">
              <a:solidFill>
                <a:schemeClr val="bg1">
                  <a:lumMod val="95000"/>
                </a:schemeClr>
              </a:solidFill>
            </a:endParaRPr>
          </a:p>
        </p:txBody>
      </p:sp>
      <p:sp>
        <p:nvSpPr>
          <p:cNvPr id="21" name="Rectángulo 20">
            <a:extLst>
              <a:ext uri="{FF2B5EF4-FFF2-40B4-BE49-F238E27FC236}">
                <a16:creationId xmlns:a16="http://schemas.microsoft.com/office/drawing/2014/main" id="{0F3743EC-913C-4E23-A557-40DCA00CD9EC}"/>
              </a:ext>
            </a:extLst>
          </p:cNvPr>
          <p:cNvSpPr/>
          <p:nvPr/>
        </p:nvSpPr>
        <p:spPr>
          <a:xfrm>
            <a:off x="4334121" y="982631"/>
            <a:ext cx="4216972" cy="1046440"/>
          </a:xfrm>
          <a:prstGeom prst="rect">
            <a:avLst/>
          </a:prstGeom>
          <a:ln w="9525">
            <a:solidFill>
              <a:srgbClr val="FFC000"/>
            </a:solidFill>
          </a:ln>
        </p:spPr>
        <p:txBody>
          <a:bodyPr wrap="square">
            <a:spAutoFit/>
          </a:bodyPr>
          <a:lstStyle/>
          <a:p>
            <a:pPr algn="ctr">
              <a:buClr>
                <a:srgbClr val="FFFF00"/>
              </a:buClr>
            </a:pPr>
            <a:r>
              <a:rPr lang="es-ES" sz="1200" b="1" dirty="0" err="1">
                <a:solidFill>
                  <a:schemeClr val="bg1">
                    <a:lumMod val="95000"/>
                  </a:schemeClr>
                </a:solidFill>
              </a:rPr>
              <a:t>Synthetic</a:t>
            </a:r>
            <a:r>
              <a:rPr lang="es-ES" sz="1200" b="1" dirty="0">
                <a:solidFill>
                  <a:schemeClr val="bg1">
                    <a:lumMod val="95000"/>
                  </a:schemeClr>
                </a:solidFill>
              </a:rPr>
              <a:t> data</a:t>
            </a:r>
            <a:endParaRPr lang="es-ES" sz="1200" b="1" dirty="0">
              <a:solidFill>
                <a:srgbClr val="FFFF00"/>
              </a:solidFill>
            </a:endParaRPr>
          </a:p>
          <a:p>
            <a:pPr marL="171450" indent="-171450" algn="just">
              <a:buClr>
                <a:srgbClr val="FFFF00"/>
              </a:buClr>
              <a:buFont typeface="Arial" panose="020B0604020202020204" pitchFamily="34" charset="0"/>
              <a:buChar char="•"/>
              <a:tabLst>
                <a:tab pos="540000" algn="l"/>
              </a:tabLst>
            </a:pPr>
            <a:r>
              <a:rPr lang="es-ES" sz="1000" b="1" dirty="0" err="1">
                <a:solidFill>
                  <a:srgbClr val="FFFF00"/>
                </a:solidFill>
              </a:rPr>
              <a:t>Constructed</a:t>
            </a:r>
            <a:r>
              <a:rPr lang="es-ES" sz="1000" b="1" dirty="0">
                <a:solidFill>
                  <a:srgbClr val="FFFF00"/>
                </a:solidFill>
              </a:rPr>
              <a:t> </a:t>
            </a:r>
            <a:r>
              <a:rPr lang="es-ES" sz="1000" b="1" dirty="0" err="1">
                <a:solidFill>
                  <a:srgbClr val="FFFF00"/>
                </a:solidFill>
              </a:rPr>
              <a:t>synthetic</a:t>
            </a:r>
            <a:r>
              <a:rPr lang="es-ES" sz="1000" b="1" dirty="0">
                <a:solidFill>
                  <a:srgbClr val="FFFF00"/>
                </a:solidFill>
              </a:rPr>
              <a:t> time series</a:t>
            </a:r>
            <a:r>
              <a:rPr lang="es-ES" sz="1000" dirty="0">
                <a:solidFill>
                  <a:srgbClr val="FFFF00"/>
                </a:solidFill>
              </a:rPr>
              <a:t> </a:t>
            </a:r>
          </a:p>
          <a:p>
            <a:pPr lvl="1" algn="just">
              <a:buClr>
                <a:srgbClr val="FFFF00"/>
              </a:buClr>
              <a:tabLst>
                <a:tab pos="540000" algn="l"/>
              </a:tabLst>
            </a:pPr>
            <a:r>
              <a:rPr lang="es-ES" sz="1000" dirty="0">
                <a:solidFill>
                  <a:srgbClr val="FFFF00"/>
                </a:solidFill>
              </a:rPr>
              <a:t>	as a </a:t>
            </a:r>
            <a:r>
              <a:rPr lang="es-ES" sz="1000" b="1" dirty="0">
                <a:solidFill>
                  <a:srgbClr val="FFFF00"/>
                </a:solidFill>
              </a:rPr>
              <a:t>linear </a:t>
            </a:r>
            <a:r>
              <a:rPr lang="es-ES" sz="1000" b="1" dirty="0" err="1">
                <a:solidFill>
                  <a:srgbClr val="FFFF00"/>
                </a:solidFill>
              </a:rPr>
              <a:t>combination</a:t>
            </a:r>
            <a:r>
              <a:rPr lang="es-ES" sz="1000" dirty="0">
                <a:solidFill>
                  <a:srgbClr val="FFFF00"/>
                </a:solidFill>
              </a:rPr>
              <a:t> </a:t>
            </a:r>
            <a:r>
              <a:rPr lang="es-ES" sz="1000" dirty="0" err="1">
                <a:solidFill>
                  <a:srgbClr val="FFFF00"/>
                </a:solidFill>
              </a:rPr>
              <a:t>of</a:t>
            </a:r>
            <a:r>
              <a:rPr lang="es-ES" sz="1000" dirty="0">
                <a:solidFill>
                  <a:srgbClr val="FFFF00"/>
                </a:solidFill>
              </a:rPr>
              <a:t> </a:t>
            </a:r>
            <a:r>
              <a:rPr lang="es-ES" sz="1000" b="1" dirty="0">
                <a:solidFill>
                  <a:srgbClr val="FFFF00"/>
                </a:solidFill>
              </a:rPr>
              <a:t>sinusoidal </a:t>
            </a:r>
            <a:r>
              <a:rPr lang="es-ES" sz="1000" b="1" dirty="0" err="1">
                <a:solidFill>
                  <a:srgbClr val="FFFF00"/>
                </a:solidFill>
              </a:rPr>
              <a:t>functions</a:t>
            </a:r>
            <a:endParaRPr lang="es-ES" sz="1000" b="1" dirty="0">
              <a:solidFill>
                <a:srgbClr val="FFFF00"/>
              </a:solidFill>
            </a:endParaRPr>
          </a:p>
          <a:p>
            <a:pPr lvl="1" algn="just">
              <a:buClr>
                <a:srgbClr val="FFFF00"/>
              </a:buClr>
              <a:tabLst>
                <a:tab pos="540000" algn="l"/>
              </a:tabLst>
            </a:pPr>
            <a:r>
              <a:rPr lang="es-ES" sz="1000" dirty="0">
                <a:solidFill>
                  <a:srgbClr val="FFFF00"/>
                </a:solidFill>
              </a:rPr>
              <a:t>	</a:t>
            </a:r>
            <a:r>
              <a:rPr lang="es-ES" sz="1000" dirty="0" err="1">
                <a:solidFill>
                  <a:srgbClr val="FFFF00"/>
                </a:solidFill>
              </a:rPr>
              <a:t>with</a:t>
            </a:r>
            <a:r>
              <a:rPr lang="es-ES" sz="1000" dirty="0">
                <a:solidFill>
                  <a:srgbClr val="FFFF00"/>
                </a:solidFill>
              </a:rPr>
              <a:t> </a:t>
            </a:r>
            <a:r>
              <a:rPr lang="es-ES" sz="1000" dirty="0" err="1">
                <a:solidFill>
                  <a:srgbClr val="FFFF00"/>
                </a:solidFill>
              </a:rPr>
              <a:t>different</a:t>
            </a:r>
            <a:r>
              <a:rPr lang="es-ES" sz="1000" dirty="0">
                <a:solidFill>
                  <a:srgbClr val="FFFF00"/>
                </a:solidFill>
              </a:rPr>
              <a:t> amplitudes and </a:t>
            </a:r>
            <a:r>
              <a:rPr lang="es-ES" sz="1000" dirty="0" err="1">
                <a:solidFill>
                  <a:srgbClr val="FFFF00"/>
                </a:solidFill>
              </a:rPr>
              <a:t>seasonalities</a:t>
            </a:r>
            <a:endParaRPr lang="es-ES" sz="1000" dirty="0">
              <a:solidFill>
                <a:srgbClr val="FFFF00"/>
              </a:solidFill>
            </a:endParaRPr>
          </a:p>
          <a:p>
            <a:pPr marL="171450" indent="-171450" algn="just">
              <a:buClr>
                <a:srgbClr val="FFFF00"/>
              </a:buClr>
              <a:buFont typeface="Arial" panose="020B0604020202020204" pitchFamily="34" charset="0"/>
              <a:buChar char="•"/>
            </a:pPr>
            <a:r>
              <a:rPr lang="es-ES" sz="1000" b="1" dirty="0">
                <a:solidFill>
                  <a:srgbClr val="FFFF00"/>
                </a:solidFill>
              </a:rPr>
              <a:t>M-</a:t>
            </a:r>
            <a:r>
              <a:rPr lang="es-ES" sz="1000" b="1" dirty="0" err="1">
                <a:solidFill>
                  <a:srgbClr val="FFFF00"/>
                </a:solidFill>
              </a:rPr>
              <a:t>Toy</a:t>
            </a:r>
            <a:r>
              <a:rPr lang="es-ES" sz="1000" dirty="0">
                <a:solidFill>
                  <a:srgbClr val="FFFF00"/>
                </a:solidFill>
              </a:rPr>
              <a:t> </a:t>
            </a:r>
          </a:p>
          <a:p>
            <a:pPr algn="just">
              <a:buClr>
                <a:srgbClr val="FFFF00"/>
              </a:buClr>
              <a:tabLst>
                <a:tab pos="540000" algn="l"/>
              </a:tabLst>
            </a:pPr>
            <a:r>
              <a:rPr lang="es-ES" sz="1000" dirty="0">
                <a:solidFill>
                  <a:srgbClr val="FFFF00"/>
                </a:solidFill>
              </a:rPr>
              <a:t>	</a:t>
            </a:r>
            <a:r>
              <a:rPr lang="es-ES" sz="1000" dirty="0" err="1">
                <a:solidFill>
                  <a:srgbClr val="FFFF00"/>
                </a:solidFill>
              </a:rPr>
              <a:t>from</a:t>
            </a:r>
            <a:r>
              <a:rPr lang="es-ES" sz="1000" dirty="0">
                <a:solidFill>
                  <a:srgbClr val="FFFF00"/>
                </a:solidFill>
              </a:rPr>
              <a:t> </a:t>
            </a:r>
            <a:r>
              <a:rPr lang="es-ES" sz="1000" dirty="0" err="1">
                <a:solidFill>
                  <a:srgbClr val="FFFF00"/>
                </a:solidFill>
              </a:rPr>
              <a:t>the</a:t>
            </a:r>
            <a:r>
              <a:rPr lang="es-ES" sz="1000" dirty="0">
                <a:solidFill>
                  <a:srgbClr val="FFFF00"/>
                </a:solidFill>
              </a:rPr>
              <a:t> </a:t>
            </a:r>
            <a:r>
              <a:rPr lang="es-ES" sz="1000" b="1" dirty="0" err="1">
                <a:solidFill>
                  <a:srgbClr val="FFFF00"/>
                </a:solidFill>
              </a:rPr>
              <a:t>stumpy</a:t>
            </a:r>
            <a:r>
              <a:rPr lang="es-ES" sz="1000" dirty="0">
                <a:solidFill>
                  <a:srgbClr val="FFFF00"/>
                </a:solidFill>
              </a:rPr>
              <a:t> </a:t>
            </a:r>
            <a:r>
              <a:rPr lang="es-ES" sz="1000" dirty="0" err="1">
                <a:solidFill>
                  <a:srgbClr val="FFFF00"/>
                </a:solidFill>
              </a:rPr>
              <a:t>library</a:t>
            </a:r>
            <a:r>
              <a:rPr lang="es-ES" sz="1000" dirty="0">
                <a:solidFill>
                  <a:srgbClr val="FFFF00"/>
                </a:solidFill>
              </a:rPr>
              <a:t> </a:t>
            </a:r>
            <a:r>
              <a:rPr lang="es-ES" sz="1000" dirty="0" err="1">
                <a:solidFill>
                  <a:srgbClr val="FFFF00"/>
                </a:solidFill>
              </a:rPr>
              <a:t>for</a:t>
            </a:r>
            <a:r>
              <a:rPr lang="es-ES" sz="1000" dirty="0">
                <a:solidFill>
                  <a:srgbClr val="FFFF00"/>
                </a:solidFill>
              </a:rPr>
              <a:t> </a:t>
            </a:r>
            <a:r>
              <a:rPr lang="es-ES" sz="1000" b="1" dirty="0">
                <a:solidFill>
                  <a:srgbClr val="FFFF00"/>
                </a:solidFill>
              </a:rPr>
              <a:t>time series data </a:t>
            </a:r>
            <a:r>
              <a:rPr lang="es-ES" sz="1000" b="1" dirty="0" err="1">
                <a:solidFill>
                  <a:srgbClr val="FFFF00"/>
                </a:solidFill>
              </a:rPr>
              <a:t>mining</a:t>
            </a:r>
            <a:r>
              <a:rPr lang="es-ES" sz="1000" dirty="0">
                <a:solidFill>
                  <a:srgbClr val="FFFF00"/>
                </a:solidFill>
              </a:rPr>
              <a:t> [7]</a:t>
            </a:r>
          </a:p>
        </p:txBody>
      </p:sp>
      <p:sp>
        <p:nvSpPr>
          <p:cNvPr id="22" name="Rectángulo 21">
            <a:extLst>
              <a:ext uri="{FF2B5EF4-FFF2-40B4-BE49-F238E27FC236}">
                <a16:creationId xmlns:a16="http://schemas.microsoft.com/office/drawing/2014/main" id="{0AE88266-44C2-45A5-B838-0E2C32126AA2}"/>
              </a:ext>
            </a:extLst>
          </p:cNvPr>
          <p:cNvSpPr/>
          <p:nvPr/>
        </p:nvSpPr>
        <p:spPr>
          <a:xfrm>
            <a:off x="4334123" y="2168771"/>
            <a:ext cx="4216970" cy="1354217"/>
          </a:xfrm>
          <a:prstGeom prst="rect">
            <a:avLst/>
          </a:prstGeom>
          <a:ln w="9525">
            <a:solidFill>
              <a:srgbClr val="FFC000"/>
            </a:solidFill>
          </a:ln>
        </p:spPr>
        <p:txBody>
          <a:bodyPr wrap="square">
            <a:spAutoFit/>
          </a:bodyPr>
          <a:lstStyle/>
          <a:p>
            <a:pPr algn="ctr">
              <a:buClr>
                <a:srgbClr val="FFFF00"/>
              </a:buClr>
            </a:pPr>
            <a:r>
              <a:rPr lang="es-ES" sz="1200" b="1" dirty="0">
                <a:solidFill>
                  <a:schemeClr val="bg1">
                    <a:lumMod val="95000"/>
                  </a:schemeClr>
                </a:solidFill>
              </a:rPr>
              <a:t>Real-</a:t>
            </a:r>
            <a:r>
              <a:rPr lang="es-ES" sz="1200" b="1" dirty="0" err="1">
                <a:solidFill>
                  <a:schemeClr val="bg1">
                    <a:lumMod val="95000"/>
                  </a:schemeClr>
                </a:solidFill>
              </a:rPr>
              <a:t>world</a:t>
            </a:r>
            <a:r>
              <a:rPr lang="es-ES" sz="1200" b="1" dirty="0">
                <a:solidFill>
                  <a:schemeClr val="bg1">
                    <a:lumMod val="95000"/>
                  </a:schemeClr>
                </a:solidFill>
              </a:rPr>
              <a:t> data</a:t>
            </a:r>
          </a:p>
          <a:p>
            <a:pPr marL="171450" indent="-171450" algn="just">
              <a:buClr>
                <a:srgbClr val="FFFF00"/>
              </a:buClr>
              <a:buFont typeface="Arial" panose="020B0604020202020204" pitchFamily="34" charset="0"/>
              <a:buChar char="•"/>
            </a:pPr>
            <a:r>
              <a:rPr lang="es-ES" sz="1000" dirty="0">
                <a:solidFill>
                  <a:srgbClr val="FFFF00"/>
                </a:solidFill>
              </a:rPr>
              <a:t>Arterial </a:t>
            </a:r>
            <a:r>
              <a:rPr lang="es-ES" sz="1000" dirty="0" err="1">
                <a:solidFill>
                  <a:srgbClr val="FFFF00"/>
                </a:solidFill>
              </a:rPr>
              <a:t>Blood</a:t>
            </a:r>
            <a:r>
              <a:rPr lang="es-ES" sz="1000" dirty="0">
                <a:solidFill>
                  <a:srgbClr val="FFFF00"/>
                </a:solidFill>
              </a:rPr>
              <a:t> </a:t>
            </a:r>
            <a:r>
              <a:rPr lang="es-ES" sz="1000" dirty="0" err="1">
                <a:solidFill>
                  <a:srgbClr val="FFFF00"/>
                </a:solidFill>
              </a:rPr>
              <a:t>Pressure</a:t>
            </a:r>
            <a:r>
              <a:rPr lang="es-ES" sz="1000" dirty="0">
                <a:solidFill>
                  <a:srgbClr val="FFFF00"/>
                </a:solidFill>
              </a:rPr>
              <a:t> (ABP) [8]</a:t>
            </a:r>
          </a:p>
          <a:p>
            <a:pPr marL="171450" indent="-171450" algn="just">
              <a:buClr>
                <a:srgbClr val="FFFF00"/>
              </a:buClr>
              <a:buFont typeface="Arial" panose="020B0604020202020204" pitchFamily="34" charset="0"/>
              <a:buChar char="•"/>
            </a:pPr>
            <a:endParaRPr lang="es-ES" sz="1000" dirty="0">
              <a:solidFill>
                <a:srgbClr val="FFFF00"/>
              </a:solidFill>
            </a:endParaRPr>
          </a:p>
          <a:p>
            <a:pPr marL="171450" indent="-171450" algn="just">
              <a:buClr>
                <a:srgbClr val="FFFF00"/>
              </a:buClr>
              <a:buFont typeface="Arial" panose="020B0604020202020204" pitchFamily="34" charset="0"/>
              <a:buChar char="•"/>
            </a:pPr>
            <a:r>
              <a:rPr lang="es-ES" sz="1000" dirty="0" err="1">
                <a:solidFill>
                  <a:srgbClr val="FFFF00"/>
                </a:solidFill>
              </a:rPr>
              <a:t>Hourly</a:t>
            </a:r>
            <a:r>
              <a:rPr lang="es-ES" sz="1000" dirty="0">
                <a:solidFill>
                  <a:srgbClr val="FFFF00"/>
                </a:solidFill>
              </a:rPr>
              <a:t> parking </a:t>
            </a:r>
            <a:r>
              <a:rPr lang="es-ES" sz="1000" dirty="0" err="1">
                <a:solidFill>
                  <a:srgbClr val="FFFF00"/>
                </a:solidFill>
              </a:rPr>
              <a:t>occupancy</a:t>
            </a:r>
            <a:r>
              <a:rPr lang="es-ES" sz="1000" dirty="0">
                <a:solidFill>
                  <a:srgbClr val="FFFF00"/>
                </a:solidFill>
              </a:rPr>
              <a:t> </a:t>
            </a:r>
            <a:r>
              <a:rPr lang="es-ES" sz="1000" dirty="0" err="1">
                <a:solidFill>
                  <a:srgbClr val="FFFF00"/>
                </a:solidFill>
              </a:rPr>
              <a:t>rate</a:t>
            </a:r>
            <a:r>
              <a:rPr lang="es-ES" sz="1000" dirty="0">
                <a:solidFill>
                  <a:srgbClr val="FFFF00"/>
                </a:solidFill>
              </a:rPr>
              <a:t> [9]</a:t>
            </a:r>
          </a:p>
          <a:p>
            <a:pPr marL="171450" indent="-171450" algn="just">
              <a:buClr>
                <a:srgbClr val="FFFF00"/>
              </a:buClr>
              <a:buFont typeface="Arial" panose="020B0604020202020204" pitchFamily="34" charset="0"/>
              <a:buChar char="•"/>
            </a:pPr>
            <a:endParaRPr lang="es-ES" sz="1000" dirty="0">
              <a:solidFill>
                <a:srgbClr val="FFFF00"/>
              </a:solidFill>
            </a:endParaRPr>
          </a:p>
          <a:p>
            <a:pPr marL="171450" indent="-171450" algn="just">
              <a:buClr>
                <a:srgbClr val="FFFF00"/>
              </a:buClr>
              <a:buFont typeface="Arial" panose="020B0604020202020204" pitchFamily="34" charset="0"/>
              <a:buChar char="•"/>
            </a:pPr>
            <a:r>
              <a:rPr lang="es-ES" sz="1000" dirty="0" err="1">
                <a:solidFill>
                  <a:srgbClr val="FFFF00"/>
                </a:solidFill>
              </a:rPr>
              <a:t>Khol’s</a:t>
            </a:r>
            <a:r>
              <a:rPr lang="es-ES" sz="1000" dirty="0">
                <a:solidFill>
                  <a:srgbClr val="FFFF00"/>
                </a:solidFill>
              </a:rPr>
              <a:t>. A </a:t>
            </a:r>
            <a:r>
              <a:rPr lang="es-ES" sz="1000" dirty="0" err="1">
                <a:solidFill>
                  <a:srgbClr val="FFFF00"/>
                </a:solidFill>
              </a:rPr>
              <a:t>decade-long</a:t>
            </a:r>
            <a:r>
              <a:rPr lang="es-ES" sz="1000" dirty="0">
                <a:solidFill>
                  <a:srgbClr val="FFFF00"/>
                </a:solidFill>
              </a:rPr>
              <a:t> Google </a:t>
            </a:r>
            <a:r>
              <a:rPr lang="es-ES" sz="1000" dirty="0" err="1">
                <a:solidFill>
                  <a:srgbClr val="FFFF00"/>
                </a:solidFill>
              </a:rPr>
              <a:t>Trend</a:t>
            </a:r>
            <a:r>
              <a:rPr lang="es-ES" sz="1000" dirty="0">
                <a:solidFill>
                  <a:srgbClr val="FFFF00"/>
                </a:solidFill>
              </a:rPr>
              <a:t> </a:t>
            </a:r>
            <a:r>
              <a:rPr lang="es-ES" sz="1000" dirty="0" err="1">
                <a:solidFill>
                  <a:srgbClr val="FFFF00"/>
                </a:solidFill>
              </a:rPr>
              <a:t>query</a:t>
            </a:r>
            <a:r>
              <a:rPr lang="es-ES" sz="1000" dirty="0">
                <a:solidFill>
                  <a:srgbClr val="FFFF00"/>
                </a:solidFill>
              </a:rPr>
              <a:t> </a:t>
            </a:r>
            <a:r>
              <a:rPr lang="es-ES" sz="1000" dirty="0" err="1">
                <a:solidFill>
                  <a:srgbClr val="FFFF00"/>
                </a:solidFill>
              </a:rPr>
              <a:t>volum</a:t>
            </a:r>
            <a:r>
              <a:rPr lang="es-ES" sz="1000" dirty="0">
                <a:solidFill>
                  <a:srgbClr val="FFFF00"/>
                </a:solidFill>
              </a:rPr>
              <a:t> (</a:t>
            </a:r>
            <a:r>
              <a:rPr lang="es-ES" sz="1000" dirty="0" err="1">
                <a:solidFill>
                  <a:srgbClr val="FFFF00"/>
                </a:solidFill>
              </a:rPr>
              <a:t>collected</a:t>
            </a:r>
            <a:r>
              <a:rPr lang="es-ES" sz="1000" dirty="0">
                <a:solidFill>
                  <a:srgbClr val="FFFF00"/>
                </a:solidFill>
              </a:rPr>
              <a:t> </a:t>
            </a:r>
            <a:r>
              <a:rPr lang="es-ES" sz="1000" dirty="0" err="1">
                <a:solidFill>
                  <a:srgbClr val="FFFF00"/>
                </a:solidFill>
              </a:rPr>
              <a:t>weekly</a:t>
            </a:r>
            <a:r>
              <a:rPr lang="es-ES" sz="1000" dirty="0">
                <a:solidFill>
                  <a:srgbClr val="FFFF00"/>
                </a:solidFill>
              </a:rPr>
              <a:t> </a:t>
            </a:r>
            <a:r>
              <a:rPr lang="es-ES" sz="1000" dirty="0" err="1">
                <a:solidFill>
                  <a:srgbClr val="FFFF00"/>
                </a:solidFill>
              </a:rPr>
              <a:t>from</a:t>
            </a:r>
            <a:r>
              <a:rPr lang="es-ES" sz="1000" dirty="0">
                <a:solidFill>
                  <a:srgbClr val="FFFF00"/>
                </a:solidFill>
              </a:rPr>
              <a:t> 2004 </a:t>
            </a:r>
            <a:r>
              <a:rPr lang="es-ES" sz="1000" dirty="0" err="1">
                <a:solidFill>
                  <a:srgbClr val="FFFF00"/>
                </a:solidFill>
              </a:rPr>
              <a:t>to</a:t>
            </a:r>
            <a:r>
              <a:rPr lang="es-ES" sz="1000" dirty="0">
                <a:solidFill>
                  <a:srgbClr val="FFFF00"/>
                </a:solidFill>
              </a:rPr>
              <a:t> 2014) </a:t>
            </a:r>
            <a:r>
              <a:rPr lang="es-ES" sz="1000" dirty="0" err="1">
                <a:solidFill>
                  <a:srgbClr val="FFFF00"/>
                </a:solidFill>
              </a:rPr>
              <a:t>for</a:t>
            </a:r>
            <a:r>
              <a:rPr lang="es-ES" sz="1000" dirty="0">
                <a:solidFill>
                  <a:srgbClr val="FFFF00"/>
                </a:solidFill>
              </a:rPr>
              <a:t> </a:t>
            </a:r>
            <a:r>
              <a:rPr lang="es-ES" sz="1000" dirty="0" err="1">
                <a:solidFill>
                  <a:srgbClr val="FFFF00"/>
                </a:solidFill>
              </a:rPr>
              <a:t>the</a:t>
            </a:r>
            <a:r>
              <a:rPr lang="es-ES" sz="1000" dirty="0">
                <a:solidFill>
                  <a:srgbClr val="FFFF00"/>
                </a:solidFill>
              </a:rPr>
              <a:t> </a:t>
            </a:r>
            <a:r>
              <a:rPr lang="es-ES" sz="1000" dirty="0" err="1">
                <a:solidFill>
                  <a:srgbClr val="FFFF00"/>
                </a:solidFill>
              </a:rPr>
              <a:t>key</a:t>
            </a:r>
            <a:r>
              <a:rPr lang="es-ES" sz="1000" dirty="0">
                <a:solidFill>
                  <a:srgbClr val="FFFF00"/>
                </a:solidFill>
              </a:rPr>
              <a:t>-Word “Kohl”, </a:t>
            </a:r>
            <a:r>
              <a:rPr lang="es-ES" sz="1000" dirty="0" err="1">
                <a:solidFill>
                  <a:srgbClr val="FFFF00"/>
                </a:solidFill>
              </a:rPr>
              <a:t>an</a:t>
            </a:r>
            <a:r>
              <a:rPr lang="es-ES" sz="1000" dirty="0">
                <a:solidFill>
                  <a:srgbClr val="FFFF00"/>
                </a:solidFill>
              </a:rPr>
              <a:t> American </a:t>
            </a:r>
            <a:r>
              <a:rPr lang="es-ES" sz="1000" dirty="0" err="1">
                <a:solidFill>
                  <a:srgbClr val="FFFF00"/>
                </a:solidFill>
              </a:rPr>
              <a:t>retail</a:t>
            </a:r>
            <a:r>
              <a:rPr lang="es-ES" sz="1000" dirty="0">
                <a:solidFill>
                  <a:srgbClr val="FFFF00"/>
                </a:solidFill>
              </a:rPr>
              <a:t> </a:t>
            </a:r>
            <a:r>
              <a:rPr lang="es-ES" sz="1000" dirty="0" err="1">
                <a:solidFill>
                  <a:srgbClr val="FFFF00"/>
                </a:solidFill>
              </a:rPr>
              <a:t>chain</a:t>
            </a:r>
            <a:r>
              <a:rPr lang="es-ES" sz="1000" dirty="0">
                <a:solidFill>
                  <a:srgbClr val="FFFF00"/>
                </a:solidFill>
              </a:rPr>
              <a:t> [10]</a:t>
            </a:r>
          </a:p>
        </p:txBody>
      </p:sp>
      <p:cxnSp>
        <p:nvCxnSpPr>
          <p:cNvPr id="23" name="Conector: angular 22">
            <a:extLst>
              <a:ext uri="{FF2B5EF4-FFF2-40B4-BE49-F238E27FC236}">
                <a16:creationId xmlns:a16="http://schemas.microsoft.com/office/drawing/2014/main" id="{4498E614-1316-463E-BA4E-B012540BC202}"/>
              </a:ext>
            </a:extLst>
          </p:cNvPr>
          <p:cNvCxnSpPr>
            <a:cxnSpLocks/>
            <a:stCxn id="18" idx="3"/>
            <a:endCxn id="19" idx="1"/>
          </p:cNvCxnSpPr>
          <p:nvPr/>
        </p:nvCxnSpPr>
        <p:spPr>
          <a:xfrm>
            <a:off x="2153789" y="2210362"/>
            <a:ext cx="270054" cy="1"/>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Conector: angular 23">
            <a:extLst>
              <a:ext uri="{FF2B5EF4-FFF2-40B4-BE49-F238E27FC236}">
                <a16:creationId xmlns:a16="http://schemas.microsoft.com/office/drawing/2014/main" id="{F1575B39-F7C9-46D5-A1B0-452C87CB1B23}"/>
              </a:ext>
            </a:extLst>
          </p:cNvPr>
          <p:cNvCxnSpPr>
            <a:cxnSpLocks/>
            <a:stCxn id="19" idx="3"/>
            <a:endCxn id="21" idx="1"/>
          </p:cNvCxnSpPr>
          <p:nvPr/>
        </p:nvCxnSpPr>
        <p:spPr>
          <a:xfrm flipV="1">
            <a:off x="4064069" y="1505851"/>
            <a:ext cx="270052" cy="704512"/>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ector: angular 24">
            <a:extLst>
              <a:ext uri="{FF2B5EF4-FFF2-40B4-BE49-F238E27FC236}">
                <a16:creationId xmlns:a16="http://schemas.microsoft.com/office/drawing/2014/main" id="{0BB29242-B0AC-43D3-8AB2-FEA229FC756F}"/>
              </a:ext>
            </a:extLst>
          </p:cNvPr>
          <p:cNvCxnSpPr>
            <a:cxnSpLocks/>
            <a:stCxn id="19" idx="3"/>
            <a:endCxn id="22" idx="1"/>
          </p:cNvCxnSpPr>
          <p:nvPr/>
        </p:nvCxnSpPr>
        <p:spPr>
          <a:xfrm>
            <a:off x="4064069" y="2210363"/>
            <a:ext cx="270054" cy="635517"/>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D5E69BB0-520E-A09B-790E-39A74951656B}"/>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35044458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366932" y="835582"/>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Deep</a:t>
            </a:r>
            <a:r>
              <a:rPr lang="es-ES" sz="2500" b="1" dirty="0">
                <a:solidFill>
                  <a:schemeClr val="bg1"/>
                </a:solidFill>
                <a:latin typeface="Georgia"/>
                <a:ea typeface="Georgia"/>
                <a:cs typeface="Georgia"/>
                <a:sym typeface="Georgia"/>
              </a:rPr>
              <a:t>VATS</a:t>
            </a:r>
            <a:endParaRPr lang="en-US" sz="2500" b="1" dirty="0">
              <a:solidFill>
                <a:schemeClr val="bg1"/>
              </a:solidFill>
              <a:latin typeface="Georgia"/>
              <a:ea typeface="Georgia"/>
              <a:cs typeface="Georgia"/>
              <a:sym typeface="Georgia"/>
            </a:endParaRPr>
          </a:p>
        </p:txBody>
      </p:sp>
      <p:cxnSp>
        <p:nvCxnSpPr>
          <p:cNvPr id="52" name="Conector: angular 51">
            <a:extLst>
              <a:ext uri="{FF2B5EF4-FFF2-40B4-BE49-F238E27FC236}">
                <a16:creationId xmlns:a16="http://schemas.microsoft.com/office/drawing/2014/main" id="{F057CCB9-A365-426B-A02E-122D187A7CCD}"/>
              </a:ext>
            </a:extLst>
          </p:cNvPr>
          <p:cNvCxnSpPr>
            <a:cxnSpLocks/>
            <a:stCxn id="21" idx="3"/>
            <a:endCxn id="47" idx="1"/>
          </p:cNvCxnSpPr>
          <p:nvPr/>
        </p:nvCxnSpPr>
        <p:spPr>
          <a:xfrm flipV="1">
            <a:off x="6048410" y="1572723"/>
            <a:ext cx="333558" cy="1"/>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8" name="Rectángulo 17">
            <a:extLst>
              <a:ext uri="{FF2B5EF4-FFF2-40B4-BE49-F238E27FC236}">
                <a16:creationId xmlns:a16="http://schemas.microsoft.com/office/drawing/2014/main" id="{544374D3-39FC-4E44-80AE-24B2A61830A8}"/>
              </a:ext>
            </a:extLst>
          </p:cNvPr>
          <p:cNvSpPr/>
          <p:nvPr/>
        </p:nvSpPr>
        <p:spPr>
          <a:xfrm>
            <a:off x="515123" y="2194867"/>
            <a:ext cx="1640226" cy="523220"/>
          </a:xfrm>
          <a:prstGeom prst="rect">
            <a:avLst/>
          </a:prstGeom>
          <a:ln w="9525">
            <a:solidFill>
              <a:srgbClr val="FFC000"/>
            </a:solidFill>
          </a:ln>
        </p:spPr>
        <p:txBody>
          <a:bodyPr wrap="square">
            <a:spAutoFit/>
          </a:bodyPr>
          <a:lstStyle/>
          <a:p>
            <a:pPr algn="ctr">
              <a:buClr>
                <a:srgbClr val="FFFF00"/>
              </a:buClr>
            </a:pPr>
            <a:r>
              <a:rPr lang="es-ES" b="1" dirty="0">
                <a:solidFill>
                  <a:schemeClr val="bg1">
                    <a:lumMod val="95000"/>
                  </a:schemeClr>
                </a:solidFill>
              </a:rPr>
              <a:t>Experimental</a:t>
            </a:r>
          </a:p>
          <a:p>
            <a:pPr algn="ctr">
              <a:buClr>
                <a:srgbClr val="FFFF00"/>
              </a:buClr>
            </a:pPr>
            <a:r>
              <a:rPr lang="es-ES" b="1" dirty="0" err="1">
                <a:solidFill>
                  <a:schemeClr val="bg1">
                    <a:lumMod val="95000"/>
                  </a:schemeClr>
                </a:solidFill>
              </a:rPr>
              <a:t>results</a:t>
            </a:r>
            <a:endParaRPr lang="es-ES" b="1" dirty="0">
              <a:solidFill>
                <a:schemeClr val="bg1">
                  <a:lumMod val="95000"/>
                </a:schemeClr>
              </a:solidFill>
            </a:endParaRPr>
          </a:p>
        </p:txBody>
      </p:sp>
      <p:sp>
        <p:nvSpPr>
          <p:cNvPr id="21" name="Rectángulo 20">
            <a:extLst>
              <a:ext uri="{FF2B5EF4-FFF2-40B4-BE49-F238E27FC236}">
                <a16:creationId xmlns:a16="http://schemas.microsoft.com/office/drawing/2014/main" id="{0F3743EC-913C-4E23-A557-40DCA00CD9EC}"/>
              </a:ext>
            </a:extLst>
          </p:cNvPr>
          <p:cNvSpPr/>
          <p:nvPr/>
        </p:nvSpPr>
        <p:spPr>
          <a:xfrm>
            <a:off x="3913198" y="1341891"/>
            <a:ext cx="2135212" cy="461665"/>
          </a:xfrm>
          <a:prstGeom prst="rect">
            <a:avLst/>
          </a:prstGeom>
          <a:ln w="9525">
            <a:solidFill>
              <a:srgbClr val="FFC000"/>
            </a:solidFill>
          </a:ln>
        </p:spPr>
        <p:txBody>
          <a:bodyPr wrap="square">
            <a:spAutoFit/>
          </a:bodyPr>
          <a:lstStyle/>
          <a:p>
            <a:pPr algn="ctr">
              <a:buClr>
                <a:srgbClr val="FFFF00"/>
              </a:buClr>
              <a:tabLst>
                <a:tab pos="180000" algn="l"/>
                <a:tab pos="360000" algn="l"/>
                <a:tab pos="540000" algn="l"/>
              </a:tabLst>
            </a:pPr>
            <a:r>
              <a:rPr lang="es-ES" sz="1200" b="1" dirty="0">
                <a:solidFill>
                  <a:schemeClr val="bg1">
                    <a:lumMod val="95000"/>
                  </a:schemeClr>
                </a:solidFill>
              </a:rPr>
              <a:t>Time series </a:t>
            </a:r>
          </a:p>
          <a:p>
            <a:pPr algn="ctr">
              <a:buClr>
                <a:srgbClr val="FFFF00"/>
              </a:buClr>
              <a:tabLst>
                <a:tab pos="180000" algn="l"/>
                <a:tab pos="360000" algn="l"/>
                <a:tab pos="540000" algn="l"/>
              </a:tabLst>
            </a:pPr>
            <a:r>
              <a:rPr lang="es-ES" sz="1200" b="1" dirty="0">
                <a:solidFill>
                  <a:schemeClr val="bg1">
                    <a:lumMod val="95000"/>
                  </a:schemeClr>
                </a:solidFill>
              </a:rPr>
              <a:t>(</a:t>
            </a:r>
            <a:r>
              <a:rPr lang="es-ES" sz="1200" b="1" dirty="0" err="1">
                <a:solidFill>
                  <a:schemeClr val="bg1">
                    <a:lumMod val="95000"/>
                  </a:schemeClr>
                </a:solidFill>
              </a:rPr>
              <a:t>semantic</a:t>
            </a:r>
            <a:r>
              <a:rPr lang="es-ES" sz="1200" b="1" dirty="0">
                <a:solidFill>
                  <a:schemeClr val="bg1">
                    <a:lumMod val="95000"/>
                  </a:schemeClr>
                </a:solidFill>
              </a:rPr>
              <a:t>) </a:t>
            </a:r>
            <a:r>
              <a:rPr lang="es-ES" sz="1200" b="1" dirty="0" err="1">
                <a:solidFill>
                  <a:schemeClr val="bg1">
                    <a:lumMod val="95000"/>
                  </a:schemeClr>
                </a:solidFill>
              </a:rPr>
              <a:t>segmentation</a:t>
            </a:r>
            <a:endParaRPr lang="es-ES" sz="1200" b="1" dirty="0">
              <a:solidFill>
                <a:srgbClr val="FFFF00"/>
              </a:solidFill>
            </a:endParaRPr>
          </a:p>
        </p:txBody>
      </p:sp>
      <p:cxnSp>
        <p:nvCxnSpPr>
          <p:cNvPr id="24" name="Conector: angular 23">
            <a:extLst>
              <a:ext uri="{FF2B5EF4-FFF2-40B4-BE49-F238E27FC236}">
                <a16:creationId xmlns:a16="http://schemas.microsoft.com/office/drawing/2014/main" id="{F1575B39-F7C9-46D5-A1B0-452C87CB1B23}"/>
              </a:ext>
            </a:extLst>
          </p:cNvPr>
          <p:cNvCxnSpPr>
            <a:cxnSpLocks/>
            <a:stCxn id="28" idx="3"/>
            <a:endCxn id="21" idx="1"/>
          </p:cNvCxnSpPr>
          <p:nvPr/>
        </p:nvCxnSpPr>
        <p:spPr>
          <a:xfrm flipV="1">
            <a:off x="3579640" y="1572724"/>
            <a:ext cx="333558" cy="883609"/>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8" name="Rectángulo 27">
            <a:extLst>
              <a:ext uri="{FF2B5EF4-FFF2-40B4-BE49-F238E27FC236}">
                <a16:creationId xmlns:a16="http://schemas.microsoft.com/office/drawing/2014/main" id="{94356F5A-ABB5-4707-AF69-1C0F1F2B4799}"/>
              </a:ext>
            </a:extLst>
          </p:cNvPr>
          <p:cNvSpPr/>
          <p:nvPr/>
        </p:nvSpPr>
        <p:spPr>
          <a:xfrm>
            <a:off x="2371283" y="2194723"/>
            <a:ext cx="1208357" cy="523220"/>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Tested</a:t>
            </a:r>
            <a:r>
              <a:rPr lang="es-ES" b="1" dirty="0">
                <a:solidFill>
                  <a:schemeClr val="bg1">
                    <a:lumMod val="95000"/>
                  </a:schemeClr>
                </a:solidFill>
              </a:rPr>
              <a:t> </a:t>
            </a:r>
            <a:r>
              <a:rPr lang="es-ES" b="1" dirty="0" err="1">
                <a:solidFill>
                  <a:schemeClr val="bg1">
                    <a:lumMod val="95000"/>
                  </a:schemeClr>
                </a:solidFill>
              </a:rPr>
              <a:t>capabilities</a:t>
            </a:r>
            <a:endParaRPr lang="es-ES" b="1" dirty="0">
              <a:solidFill>
                <a:schemeClr val="bg1">
                  <a:lumMod val="95000"/>
                </a:schemeClr>
              </a:solidFill>
            </a:endParaRPr>
          </a:p>
        </p:txBody>
      </p:sp>
      <p:cxnSp>
        <p:nvCxnSpPr>
          <p:cNvPr id="29" name="Conector: angular 28">
            <a:extLst>
              <a:ext uri="{FF2B5EF4-FFF2-40B4-BE49-F238E27FC236}">
                <a16:creationId xmlns:a16="http://schemas.microsoft.com/office/drawing/2014/main" id="{B8F8ECE8-C315-4618-AA04-A70B66E74EDD}"/>
              </a:ext>
            </a:extLst>
          </p:cNvPr>
          <p:cNvCxnSpPr>
            <a:cxnSpLocks/>
            <a:stCxn id="18" idx="3"/>
            <a:endCxn id="28" idx="1"/>
          </p:cNvCxnSpPr>
          <p:nvPr/>
        </p:nvCxnSpPr>
        <p:spPr>
          <a:xfrm flipV="1">
            <a:off x="2155349" y="2456333"/>
            <a:ext cx="215934" cy="144"/>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7" name="Rectángulo 46">
            <a:extLst>
              <a:ext uri="{FF2B5EF4-FFF2-40B4-BE49-F238E27FC236}">
                <a16:creationId xmlns:a16="http://schemas.microsoft.com/office/drawing/2014/main" id="{8C5C0FD1-A1CF-4AB1-B917-1E56344EC326}"/>
              </a:ext>
            </a:extLst>
          </p:cNvPr>
          <p:cNvSpPr/>
          <p:nvPr/>
        </p:nvSpPr>
        <p:spPr>
          <a:xfrm>
            <a:off x="6381968" y="1295724"/>
            <a:ext cx="2022291" cy="553998"/>
          </a:xfrm>
          <a:prstGeom prst="rect">
            <a:avLst/>
          </a:prstGeom>
          <a:ln w="9525">
            <a:solidFill>
              <a:srgbClr val="FFC000"/>
            </a:solidFill>
          </a:ln>
        </p:spPr>
        <p:txBody>
          <a:bodyPr wrap="square">
            <a:spAutoFit/>
          </a:bodyPr>
          <a:lstStyle/>
          <a:p>
            <a:pPr>
              <a:buClr>
                <a:srgbClr val="FFFF00"/>
              </a:buClr>
              <a:tabLst>
                <a:tab pos="180000" algn="l"/>
                <a:tab pos="360000" algn="l"/>
                <a:tab pos="540000" algn="l"/>
              </a:tabLst>
            </a:pPr>
            <a:r>
              <a:rPr lang="es-ES" sz="1000" b="1" dirty="0">
                <a:solidFill>
                  <a:srgbClr val="FFFF00"/>
                </a:solidFill>
              </a:rPr>
              <a:t>Divide</a:t>
            </a:r>
            <a:r>
              <a:rPr lang="es-ES" sz="1000" dirty="0">
                <a:solidFill>
                  <a:srgbClr val="FFFF00"/>
                </a:solidFill>
              </a:rPr>
              <a:t> series </a:t>
            </a:r>
            <a:r>
              <a:rPr lang="es-ES" sz="1000" b="1" dirty="0" err="1">
                <a:solidFill>
                  <a:srgbClr val="FFFF00"/>
                </a:solidFill>
              </a:rPr>
              <a:t>into</a:t>
            </a:r>
            <a:r>
              <a:rPr lang="es-ES" sz="1000" b="1" dirty="0">
                <a:solidFill>
                  <a:srgbClr val="FFFF00"/>
                </a:solidFill>
              </a:rPr>
              <a:t> </a:t>
            </a:r>
            <a:r>
              <a:rPr lang="es-ES" sz="1000" dirty="0">
                <a:solidFill>
                  <a:srgbClr val="FFFF00"/>
                </a:solidFill>
              </a:rPr>
              <a:t> </a:t>
            </a:r>
            <a:r>
              <a:rPr lang="es-ES" sz="1000" dirty="0" err="1">
                <a:solidFill>
                  <a:srgbClr val="FFFF00"/>
                </a:solidFill>
              </a:rPr>
              <a:t>homogeneous</a:t>
            </a:r>
            <a:r>
              <a:rPr lang="es-ES" sz="1000" dirty="0">
                <a:solidFill>
                  <a:srgbClr val="FFFF00"/>
                </a:solidFill>
              </a:rPr>
              <a:t> </a:t>
            </a:r>
            <a:r>
              <a:rPr lang="es-ES" sz="1000" dirty="0" err="1">
                <a:solidFill>
                  <a:srgbClr val="FFFF00"/>
                </a:solidFill>
              </a:rPr>
              <a:t>regions</a:t>
            </a:r>
            <a:r>
              <a:rPr lang="es-ES" sz="1000" dirty="0">
                <a:solidFill>
                  <a:srgbClr val="FFFF00"/>
                </a:solidFill>
              </a:rPr>
              <a:t> (</a:t>
            </a:r>
            <a:r>
              <a:rPr lang="es-ES" sz="1000" b="1" dirty="0" err="1">
                <a:solidFill>
                  <a:srgbClr val="FFFF00"/>
                </a:solidFill>
              </a:rPr>
              <a:t>segments</a:t>
            </a:r>
            <a:r>
              <a:rPr lang="es-ES" sz="1000" dirty="0">
                <a:solidFill>
                  <a:srgbClr val="FFFF00"/>
                </a:solidFill>
              </a:rPr>
              <a:t>) [8]</a:t>
            </a:r>
          </a:p>
        </p:txBody>
      </p:sp>
      <p:sp>
        <p:nvSpPr>
          <p:cNvPr id="55" name="Rectángulo 54">
            <a:extLst>
              <a:ext uri="{FF2B5EF4-FFF2-40B4-BE49-F238E27FC236}">
                <a16:creationId xmlns:a16="http://schemas.microsoft.com/office/drawing/2014/main" id="{47EAB785-89A3-40B3-8881-FF8B208A164C}"/>
              </a:ext>
            </a:extLst>
          </p:cNvPr>
          <p:cNvSpPr/>
          <p:nvPr/>
        </p:nvSpPr>
        <p:spPr>
          <a:xfrm>
            <a:off x="3913198" y="2225501"/>
            <a:ext cx="2135212" cy="461665"/>
          </a:xfrm>
          <a:prstGeom prst="rect">
            <a:avLst/>
          </a:prstGeom>
          <a:ln w="9525">
            <a:solidFill>
              <a:srgbClr val="FFC000"/>
            </a:solidFill>
          </a:ln>
        </p:spPr>
        <p:txBody>
          <a:bodyPr wrap="square">
            <a:spAutoFit/>
          </a:bodyPr>
          <a:lstStyle/>
          <a:p>
            <a:pPr algn="ctr">
              <a:buClr>
                <a:srgbClr val="FFFF00"/>
              </a:buClr>
              <a:tabLst>
                <a:tab pos="180000" algn="l"/>
                <a:tab pos="360000" algn="l"/>
                <a:tab pos="540000" algn="l"/>
              </a:tabLst>
            </a:pPr>
            <a:r>
              <a:rPr lang="es-ES" sz="1200" b="1" dirty="0" err="1">
                <a:solidFill>
                  <a:schemeClr val="bg1">
                    <a:lumMod val="95000"/>
                  </a:schemeClr>
                </a:solidFill>
              </a:rPr>
              <a:t>Repetitive</a:t>
            </a:r>
            <a:r>
              <a:rPr lang="es-ES" sz="1200" b="1" dirty="0">
                <a:solidFill>
                  <a:schemeClr val="bg1">
                    <a:lumMod val="95000"/>
                  </a:schemeClr>
                </a:solidFill>
              </a:rPr>
              <a:t> </a:t>
            </a:r>
            <a:r>
              <a:rPr lang="es-ES" sz="1200" b="1" dirty="0" err="1">
                <a:solidFill>
                  <a:schemeClr val="bg1">
                    <a:lumMod val="95000"/>
                  </a:schemeClr>
                </a:solidFill>
              </a:rPr>
              <a:t>patterns</a:t>
            </a:r>
            <a:r>
              <a:rPr lang="es-ES" sz="1200" b="1" dirty="0">
                <a:solidFill>
                  <a:schemeClr val="bg1">
                    <a:lumMod val="95000"/>
                  </a:schemeClr>
                </a:solidFill>
              </a:rPr>
              <a:t> and </a:t>
            </a:r>
            <a:r>
              <a:rPr lang="es-ES" sz="1200" b="1" dirty="0" err="1">
                <a:solidFill>
                  <a:schemeClr val="bg1">
                    <a:lumMod val="95000"/>
                  </a:schemeClr>
                </a:solidFill>
              </a:rPr>
              <a:t>outliers</a:t>
            </a:r>
            <a:endParaRPr lang="es-ES" sz="1200" b="1" dirty="0">
              <a:solidFill>
                <a:srgbClr val="FFFF00"/>
              </a:solidFill>
            </a:endParaRPr>
          </a:p>
        </p:txBody>
      </p:sp>
      <p:sp>
        <p:nvSpPr>
          <p:cNvPr id="56" name="Rectángulo 55">
            <a:extLst>
              <a:ext uri="{FF2B5EF4-FFF2-40B4-BE49-F238E27FC236}">
                <a16:creationId xmlns:a16="http://schemas.microsoft.com/office/drawing/2014/main" id="{A61A056C-29C7-41A4-99B3-A5D305367927}"/>
              </a:ext>
            </a:extLst>
          </p:cNvPr>
          <p:cNvSpPr/>
          <p:nvPr/>
        </p:nvSpPr>
        <p:spPr>
          <a:xfrm>
            <a:off x="6381968" y="1933387"/>
            <a:ext cx="2022292" cy="1046440"/>
          </a:xfrm>
          <a:prstGeom prst="rect">
            <a:avLst/>
          </a:prstGeom>
          <a:ln w="9525">
            <a:solidFill>
              <a:srgbClr val="FFC000"/>
            </a:solidFill>
          </a:ln>
        </p:spPr>
        <p:txBody>
          <a:bodyPr wrap="square">
            <a:spAutoFit/>
          </a:bodyPr>
          <a:lstStyle/>
          <a:p>
            <a:pPr algn="just">
              <a:buClr>
                <a:srgbClr val="FFFF00"/>
              </a:buClr>
              <a:tabLst>
                <a:tab pos="180000" algn="l"/>
                <a:tab pos="360000" algn="l"/>
                <a:tab pos="540000" algn="l"/>
              </a:tabLst>
            </a:pPr>
            <a:r>
              <a:rPr lang="es-ES" sz="1000" b="1" dirty="0" err="1">
                <a:solidFill>
                  <a:srgbClr val="FFFF00"/>
                </a:solidFill>
              </a:rPr>
              <a:t>Spott</a:t>
            </a:r>
            <a:r>
              <a:rPr lang="es-ES" sz="1000" dirty="0">
                <a:solidFill>
                  <a:srgbClr val="FFFF00"/>
                </a:solidFill>
              </a:rPr>
              <a:t> </a:t>
            </a:r>
          </a:p>
          <a:p>
            <a:pPr algn="just">
              <a:buClr>
                <a:srgbClr val="FFFF00"/>
              </a:buClr>
              <a:tabLst>
                <a:tab pos="180000" algn="l"/>
                <a:tab pos="360000" algn="l"/>
                <a:tab pos="540000" algn="l"/>
              </a:tabLst>
            </a:pPr>
            <a:r>
              <a:rPr lang="es-ES" sz="1000" dirty="0">
                <a:solidFill>
                  <a:srgbClr val="FFFF00"/>
                </a:solidFill>
              </a:rPr>
              <a:t>	</a:t>
            </a:r>
            <a:r>
              <a:rPr lang="es-ES" sz="1000" b="1" dirty="0" err="1">
                <a:solidFill>
                  <a:srgbClr val="FFFF00"/>
                </a:solidFill>
              </a:rPr>
              <a:t>repetitive</a:t>
            </a:r>
            <a:r>
              <a:rPr lang="es-ES" sz="1000" dirty="0">
                <a:solidFill>
                  <a:srgbClr val="FFFF00"/>
                </a:solidFill>
              </a:rPr>
              <a:t> (</a:t>
            </a:r>
            <a:r>
              <a:rPr lang="es-ES" sz="1000" dirty="0" err="1">
                <a:solidFill>
                  <a:srgbClr val="FFFF00"/>
                </a:solidFill>
              </a:rPr>
              <a:t>cyclical</a:t>
            </a:r>
            <a:r>
              <a:rPr lang="es-ES" sz="1000" dirty="0">
                <a:solidFill>
                  <a:srgbClr val="FFFF00"/>
                </a:solidFill>
              </a:rPr>
              <a:t>) </a:t>
            </a:r>
            <a:r>
              <a:rPr lang="es-ES" sz="1000" b="1" dirty="0" err="1">
                <a:solidFill>
                  <a:srgbClr val="FFFF00"/>
                </a:solidFill>
              </a:rPr>
              <a:t>patterns</a:t>
            </a:r>
            <a:r>
              <a:rPr lang="es-ES" sz="1000" dirty="0">
                <a:solidFill>
                  <a:srgbClr val="FFFF00"/>
                </a:solidFill>
              </a:rPr>
              <a:t> </a:t>
            </a:r>
          </a:p>
          <a:p>
            <a:pPr algn="just">
              <a:buClr>
                <a:srgbClr val="FFFF00"/>
              </a:buClr>
              <a:tabLst>
                <a:tab pos="180000" algn="l"/>
                <a:tab pos="360000" algn="l"/>
                <a:tab pos="540000" algn="l"/>
              </a:tabLst>
            </a:pPr>
            <a:r>
              <a:rPr lang="es-ES" sz="1000" dirty="0">
                <a:solidFill>
                  <a:srgbClr val="FFFF00"/>
                </a:solidFill>
              </a:rPr>
              <a:t>	and </a:t>
            </a:r>
            <a:r>
              <a:rPr lang="es-ES" sz="1000" b="1" dirty="0" err="1">
                <a:solidFill>
                  <a:srgbClr val="FFFF00"/>
                </a:solidFill>
              </a:rPr>
              <a:t>anomalies</a:t>
            </a:r>
            <a:r>
              <a:rPr lang="es-ES" sz="1000" dirty="0">
                <a:solidFill>
                  <a:srgbClr val="FFFF00"/>
                </a:solidFill>
              </a:rPr>
              <a:t> </a:t>
            </a:r>
          </a:p>
          <a:p>
            <a:pPr algn="just">
              <a:buClr>
                <a:srgbClr val="FFFF00"/>
              </a:buClr>
              <a:tabLst>
                <a:tab pos="180000" algn="l"/>
                <a:tab pos="360000" algn="l"/>
                <a:tab pos="540000" algn="l"/>
              </a:tabLst>
            </a:pPr>
            <a:r>
              <a:rPr lang="es-ES" sz="800" dirty="0">
                <a:solidFill>
                  <a:srgbClr val="FFFF00"/>
                </a:solidFill>
              </a:rPr>
              <a:t>		</a:t>
            </a:r>
            <a:r>
              <a:rPr lang="es-ES" sz="800" dirty="0" err="1">
                <a:solidFill>
                  <a:srgbClr val="FFFF00"/>
                </a:solidFill>
              </a:rPr>
              <a:t>points</a:t>
            </a:r>
            <a:r>
              <a:rPr lang="es-ES" sz="800" dirty="0">
                <a:solidFill>
                  <a:srgbClr val="FFFF00"/>
                </a:solidFill>
              </a:rPr>
              <a:t> </a:t>
            </a:r>
            <a:r>
              <a:rPr lang="es-ES" sz="800" dirty="0" err="1">
                <a:solidFill>
                  <a:srgbClr val="FFFF00"/>
                </a:solidFill>
              </a:rPr>
              <a:t>or</a:t>
            </a:r>
            <a:r>
              <a:rPr lang="es-ES" sz="800" dirty="0">
                <a:solidFill>
                  <a:srgbClr val="FFFF00"/>
                </a:solidFill>
              </a:rPr>
              <a:t> </a:t>
            </a:r>
            <a:r>
              <a:rPr lang="es-ES" sz="800" dirty="0" err="1">
                <a:solidFill>
                  <a:srgbClr val="FFFF00"/>
                </a:solidFill>
              </a:rPr>
              <a:t>subsequences</a:t>
            </a:r>
            <a:r>
              <a:rPr lang="es-ES" sz="800" dirty="0">
                <a:solidFill>
                  <a:srgbClr val="FFFF00"/>
                </a:solidFill>
              </a:rPr>
              <a:t> 			in </a:t>
            </a:r>
            <a:r>
              <a:rPr lang="es-ES" sz="800" dirty="0" err="1">
                <a:solidFill>
                  <a:srgbClr val="FFFF00"/>
                </a:solidFill>
              </a:rPr>
              <a:t>the</a:t>
            </a:r>
            <a:r>
              <a:rPr lang="es-ES" sz="800" dirty="0">
                <a:solidFill>
                  <a:srgbClr val="FFFF00"/>
                </a:solidFill>
              </a:rPr>
              <a:t> time series </a:t>
            </a:r>
            <a:r>
              <a:rPr lang="es-ES" sz="800" dirty="0" err="1">
                <a:solidFill>
                  <a:srgbClr val="FFFF00"/>
                </a:solidFill>
              </a:rPr>
              <a:t>that</a:t>
            </a:r>
            <a:r>
              <a:rPr lang="es-ES" sz="800" dirty="0">
                <a:solidFill>
                  <a:srgbClr val="FFFF00"/>
                </a:solidFill>
              </a:rPr>
              <a:t> 			</a:t>
            </a:r>
            <a:r>
              <a:rPr lang="es-ES" sz="800" dirty="0" err="1">
                <a:solidFill>
                  <a:srgbClr val="FFFF00"/>
                </a:solidFill>
              </a:rPr>
              <a:t>differ</a:t>
            </a:r>
            <a:r>
              <a:rPr lang="es-ES" sz="800" dirty="0">
                <a:solidFill>
                  <a:srgbClr val="FFFF00"/>
                </a:solidFill>
              </a:rPr>
              <a:t> </a:t>
            </a:r>
            <a:r>
              <a:rPr lang="es-ES" sz="800" dirty="0" err="1">
                <a:solidFill>
                  <a:srgbClr val="FFFF00"/>
                </a:solidFill>
              </a:rPr>
              <a:t>from</a:t>
            </a:r>
            <a:r>
              <a:rPr lang="es-ES" sz="800" dirty="0">
                <a:solidFill>
                  <a:srgbClr val="FFFF00"/>
                </a:solidFill>
              </a:rPr>
              <a:t> </a:t>
            </a:r>
            <a:r>
              <a:rPr lang="es-ES" sz="800" dirty="0" err="1">
                <a:solidFill>
                  <a:srgbClr val="FFFF00"/>
                </a:solidFill>
              </a:rPr>
              <a:t>the</a:t>
            </a:r>
            <a:r>
              <a:rPr lang="es-ES" sz="800" dirty="0">
                <a:solidFill>
                  <a:srgbClr val="FFFF00"/>
                </a:solidFill>
              </a:rPr>
              <a:t> </a:t>
            </a:r>
            <a:r>
              <a:rPr lang="es-ES" sz="800" dirty="0" err="1">
                <a:solidFill>
                  <a:srgbClr val="FFFF00"/>
                </a:solidFill>
              </a:rPr>
              <a:t>common</a:t>
            </a:r>
            <a:r>
              <a:rPr lang="es-ES" sz="800" dirty="0">
                <a:solidFill>
                  <a:srgbClr val="FFFF00"/>
                </a:solidFill>
              </a:rPr>
              <a:t> 			</a:t>
            </a:r>
            <a:r>
              <a:rPr lang="es-ES" sz="800" dirty="0" err="1">
                <a:solidFill>
                  <a:srgbClr val="FFFF00"/>
                </a:solidFill>
              </a:rPr>
              <a:t>behaviour</a:t>
            </a:r>
            <a:endParaRPr lang="es-ES" sz="800" dirty="0">
              <a:solidFill>
                <a:srgbClr val="FFFF00"/>
              </a:solidFill>
            </a:endParaRPr>
          </a:p>
        </p:txBody>
      </p:sp>
      <p:sp>
        <p:nvSpPr>
          <p:cNvPr id="59" name="Rectángulo 58">
            <a:extLst>
              <a:ext uri="{FF2B5EF4-FFF2-40B4-BE49-F238E27FC236}">
                <a16:creationId xmlns:a16="http://schemas.microsoft.com/office/drawing/2014/main" id="{D13F1625-B345-447A-80A7-23A288B4377D}"/>
              </a:ext>
            </a:extLst>
          </p:cNvPr>
          <p:cNvSpPr/>
          <p:nvPr/>
        </p:nvSpPr>
        <p:spPr>
          <a:xfrm>
            <a:off x="3913198" y="3158895"/>
            <a:ext cx="2135212" cy="276999"/>
          </a:xfrm>
          <a:prstGeom prst="rect">
            <a:avLst/>
          </a:prstGeom>
          <a:ln w="9525">
            <a:solidFill>
              <a:srgbClr val="FFC000"/>
            </a:solidFill>
          </a:ln>
        </p:spPr>
        <p:txBody>
          <a:bodyPr wrap="square">
            <a:spAutoFit/>
          </a:bodyPr>
          <a:lstStyle/>
          <a:p>
            <a:pPr algn="ctr">
              <a:buClr>
                <a:srgbClr val="FFFF00"/>
              </a:buClr>
              <a:tabLst>
                <a:tab pos="180000" algn="l"/>
                <a:tab pos="360000" algn="l"/>
                <a:tab pos="540000" algn="l"/>
              </a:tabLst>
            </a:pPr>
            <a:r>
              <a:rPr lang="es-ES" sz="1200" b="1" dirty="0" err="1">
                <a:solidFill>
                  <a:schemeClr val="bg1">
                    <a:lumMod val="95000"/>
                  </a:schemeClr>
                </a:solidFill>
              </a:rPr>
              <a:t>Trend</a:t>
            </a:r>
            <a:r>
              <a:rPr lang="es-ES" sz="1200" b="1" dirty="0">
                <a:solidFill>
                  <a:schemeClr val="bg1">
                    <a:lumMod val="95000"/>
                  </a:schemeClr>
                </a:solidFill>
              </a:rPr>
              <a:t> </a:t>
            </a:r>
            <a:r>
              <a:rPr lang="es-ES" sz="1200" b="1" dirty="0" err="1">
                <a:solidFill>
                  <a:schemeClr val="bg1">
                    <a:lumMod val="95000"/>
                  </a:schemeClr>
                </a:solidFill>
              </a:rPr>
              <a:t>detection</a:t>
            </a:r>
            <a:endParaRPr lang="es-ES" sz="1200" b="1" dirty="0">
              <a:solidFill>
                <a:srgbClr val="FFFF00"/>
              </a:solidFill>
            </a:endParaRPr>
          </a:p>
        </p:txBody>
      </p:sp>
      <p:sp>
        <p:nvSpPr>
          <p:cNvPr id="60" name="Rectángulo 59">
            <a:extLst>
              <a:ext uri="{FF2B5EF4-FFF2-40B4-BE49-F238E27FC236}">
                <a16:creationId xmlns:a16="http://schemas.microsoft.com/office/drawing/2014/main" id="{9B271419-0243-4D01-81B2-7D18222DC29E}"/>
              </a:ext>
            </a:extLst>
          </p:cNvPr>
          <p:cNvSpPr/>
          <p:nvPr/>
        </p:nvSpPr>
        <p:spPr>
          <a:xfrm>
            <a:off x="6381968" y="3096836"/>
            <a:ext cx="2022291" cy="400110"/>
          </a:xfrm>
          <a:prstGeom prst="rect">
            <a:avLst/>
          </a:prstGeom>
          <a:ln w="9525">
            <a:solidFill>
              <a:srgbClr val="FFC000"/>
            </a:solidFill>
          </a:ln>
        </p:spPr>
        <p:txBody>
          <a:bodyPr wrap="square">
            <a:spAutoFit/>
          </a:bodyPr>
          <a:lstStyle/>
          <a:p>
            <a:pPr algn="just">
              <a:buClr>
                <a:srgbClr val="FFFF00"/>
              </a:buClr>
              <a:tabLst>
                <a:tab pos="180000" algn="l"/>
                <a:tab pos="360000" algn="l"/>
                <a:tab pos="540000" algn="l"/>
              </a:tabLst>
            </a:pPr>
            <a:r>
              <a:rPr lang="es-ES" sz="1000" b="1" dirty="0" err="1">
                <a:solidFill>
                  <a:srgbClr val="FFFF00"/>
                </a:solidFill>
              </a:rPr>
              <a:t>Find</a:t>
            </a:r>
            <a:r>
              <a:rPr lang="es-ES" sz="1000" dirty="0">
                <a:solidFill>
                  <a:srgbClr val="FFFF00"/>
                </a:solidFill>
              </a:rPr>
              <a:t> </a:t>
            </a:r>
            <a:r>
              <a:rPr lang="es-ES" sz="1000" dirty="0" err="1">
                <a:solidFill>
                  <a:srgbClr val="FFFF00"/>
                </a:solidFill>
              </a:rPr>
              <a:t>significant</a:t>
            </a:r>
            <a:r>
              <a:rPr lang="es-ES" sz="1000" dirty="0">
                <a:solidFill>
                  <a:srgbClr val="FFFF00"/>
                </a:solidFill>
              </a:rPr>
              <a:t> and </a:t>
            </a:r>
            <a:r>
              <a:rPr lang="es-ES" sz="1000" dirty="0" err="1">
                <a:solidFill>
                  <a:srgbClr val="FFFF00"/>
                </a:solidFill>
              </a:rPr>
              <a:t>prolonged</a:t>
            </a:r>
            <a:r>
              <a:rPr lang="es-ES" sz="1000" dirty="0">
                <a:solidFill>
                  <a:srgbClr val="FFFF00"/>
                </a:solidFill>
              </a:rPr>
              <a:t> 	</a:t>
            </a:r>
            <a:r>
              <a:rPr lang="es-ES" sz="1000" b="1" dirty="0" err="1">
                <a:solidFill>
                  <a:srgbClr val="FFFF00"/>
                </a:solidFill>
              </a:rPr>
              <a:t>changes</a:t>
            </a:r>
            <a:r>
              <a:rPr lang="es-ES" sz="1000" b="1" dirty="0">
                <a:solidFill>
                  <a:srgbClr val="FFFF00"/>
                </a:solidFill>
              </a:rPr>
              <a:t> </a:t>
            </a:r>
            <a:r>
              <a:rPr lang="es-ES" sz="1000" b="1" dirty="0" err="1">
                <a:solidFill>
                  <a:srgbClr val="FFFF00"/>
                </a:solidFill>
              </a:rPr>
              <a:t>over</a:t>
            </a:r>
            <a:r>
              <a:rPr lang="es-ES" sz="1000" b="1" dirty="0">
                <a:solidFill>
                  <a:srgbClr val="FFFF00"/>
                </a:solidFill>
              </a:rPr>
              <a:t> time </a:t>
            </a:r>
            <a:endParaRPr lang="es-ES" sz="800" dirty="0">
              <a:solidFill>
                <a:srgbClr val="FFFF00"/>
              </a:solidFill>
            </a:endParaRPr>
          </a:p>
        </p:txBody>
      </p:sp>
      <p:sp>
        <p:nvSpPr>
          <p:cNvPr id="63" name="Rectángulo 62">
            <a:extLst>
              <a:ext uri="{FF2B5EF4-FFF2-40B4-BE49-F238E27FC236}">
                <a16:creationId xmlns:a16="http://schemas.microsoft.com/office/drawing/2014/main" id="{86116569-59D2-400D-B4E4-1EFB90D7C344}"/>
              </a:ext>
            </a:extLst>
          </p:cNvPr>
          <p:cNvSpPr/>
          <p:nvPr/>
        </p:nvSpPr>
        <p:spPr>
          <a:xfrm>
            <a:off x="3913198" y="3570777"/>
            <a:ext cx="2135212" cy="276999"/>
          </a:xfrm>
          <a:prstGeom prst="rect">
            <a:avLst/>
          </a:prstGeom>
          <a:ln w="9525">
            <a:solidFill>
              <a:srgbClr val="FFC000"/>
            </a:solidFill>
          </a:ln>
        </p:spPr>
        <p:txBody>
          <a:bodyPr wrap="square">
            <a:spAutoFit/>
          </a:bodyPr>
          <a:lstStyle/>
          <a:p>
            <a:pPr algn="ctr">
              <a:buClr>
                <a:srgbClr val="FFFF00"/>
              </a:buClr>
              <a:tabLst>
                <a:tab pos="180000" algn="l"/>
                <a:tab pos="360000" algn="l"/>
                <a:tab pos="540000" algn="l"/>
              </a:tabLst>
            </a:pPr>
            <a:r>
              <a:rPr lang="es-ES" sz="1200" b="1" dirty="0">
                <a:solidFill>
                  <a:schemeClr val="bg1">
                    <a:lumMod val="95000"/>
                  </a:schemeClr>
                </a:solidFill>
              </a:rPr>
              <a:t>Multidimensional </a:t>
            </a:r>
            <a:r>
              <a:rPr lang="es-ES" sz="1200" b="1" dirty="0" err="1">
                <a:solidFill>
                  <a:schemeClr val="bg1">
                    <a:lumMod val="95000"/>
                  </a:schemeClr>
                </a:solidFill>
              </a:rPr>
              <a:t>patterns</a:t>
            </a:r>
            <a:endParaRPr lang="es-ES" sz="1200" b="1" dirty="0">
              <a:solidFill>
                <a:srgbClr val="FFFF00"/>
              </a:solidFill>
            </a:endParaRPr>
          </a:p>
        </p:txBody>
      </p:sp>
      <p:sp>
        <p:nvSpPr>
          <p:cNvPr id="64" name="Rectángulo 63">
            <a:extLst>
              <a:ext uri="{FF2B5EF4-FFF2-40B4-BE49-F238E27FC236}">
                <a16:creationId xmlns:a16="http://schemas.microsoft.com/office/drawing/2014/main" id="{DB5F36E8-B621-4C50-8DF4-C2BC2AD5A83A}"/>
              </a:ext>
            </a:extLst>
          </p:cNvPr>
          <p:cNvSpPr/>
          <p:nvPr/>
        </p:nvSpPr>
        <p:spPr>
          <a:xfrm>
            <a:off x="6404749" y="3586165"/>
            <a:ext cx="2022291" cy="246221"/>
          </a:xfrm>
          <a:prstGeom prst="rect">
            <a:avLst/>
          </a:prstGeom>
          <a:ln w="9525">
            <a:solidFill>
              <a:srgbClr val="FFC000"/>
            </a:solidFill>
          </a:ln>
        </p:spPr>
        <p:txBody>
          <a:bodyPr wrap="square">
            <a:spAutoFit/>
          </a:bodyPr>
          <a:lstStyle/>
          <a:p>
            <a:pPr algn="just">
              <a:buClr>
                <a:srgbClr val="FFFF00"/>
              </a:buClr>
              <a:tabLst>
                <a:tab pos="180000" algn="l"/>
                <a:tab pos="360000" algn="l"/>
                <a:tab pos="540000" algn="l"/>
              </a:tabLst>
            </a:pPr>
            <a:r>
              <a:rPr lang="es-ES" sz="1000" b="1" dirty="0" err="1">
                <a:solidFill>
                  <a:srgbClr val="FFFF00"/>
                </a:solidFill>
              </a:rPr>
              <a:t>Analyse</a:t>
            </a:r>
            <a:r>
              <a:rPr lang="es-ES" sz="1000" dirty="0">
                <a:solidFill>
                  <a:srgbClr val="FFFF00"/>
                </a:solidFill>
              </a:rPr>
              <a:t> </a:t>
            </a:r>
            <a:r>
              <a:rPr lang="es-ES" sz="1000" dirty="0" err="1">
                <a:solidFill>
                  <a:srgbClr val="FFFF00"/>
                </a:solidFill>
              </a:rPr>
              <a:t>multivariate</a:t>
            </a:r>
            <a:r>
              <a:rPr lang="es-ES" sz="1000" dirty="0">
                <a:solidFill>
                  <a:srgbClr val="FFFF00"/>
                </a:solidFill>
              </a:rPr>
              <a:t> time series</a:t>
            </a:r>
            <a:endParaRPr lang="es-ES" sz="800" dirty="0">
              <a:solidFill>
                <a:srgbClr val="FFFF00"/>
              </a:solidFill>
            </a:endParaRPr>
          </a:p>
        </p:txBody>
      </p:sp>
      <p:cxnSp>
        <p:nvCxnSpPr>
          <p:cNvPr id="65" name="Conector: angular 64">
            <a:extLst>
              <a:ext uri="{FF2B5EF4-FFF2-40B4-BE49-F238E27FC236}">
                <a16:creationId xmlns:a16="http://schemas.microsoft.com/office/drawing/2014/main" id="{77D6A712-FA6A-45B5-8C34-04FEB815EC20}"/>
              </a:ext>
            </a:extLst>
          </p:cNvPr>
          <p:cNvCxnSpPr>
            <a:cxnSpLocks/>
            <a:stCxn id="28" idx="3"/>
            <a:endCxn id="55" idx="1"/>
          </p:cNvCxnSpPr>
          <p:nvPr/>
        </p:nvCxnSpPr>
        <p:spPr>
          <a:xfrm>
            <a:off x="3579640" y="2456333"/>
            <a:ext cx="333558" cy="1"/>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6" name="Conector: angular 65">
            <a:extLst>
              <a:ext uri="{FF2B5EF4-FFF2-40B4-BE49-F238E27FC236}">
                <a16:creationId xmlns:a16="http://schemas.microsoft.com/office/drawing/2014/main" id="{4D0D25FB-233F-419E-A1BD-0100342F09A3}"/>
              </a:ext>
            </a:extLst>
          </p:cNvPr>
          <p:cNvCxnSpPr>
            <a:cxnSpLocks/>
            <a:stCxn id="28" idx="3"/>
            <a:endCxn id="59" idx="1"/>
          </p:cNvCxnSpPr>
          <p:nvPr/>
        </p:nvCxnSpPr>
        <p:spPr>
          <a:xfrm>
            <a:off x="3579640" y="2456333"/>
            <a:ext cx="333558" cy="841062"/>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ector: angular 66">
            <a:extLst>
              <a:ext uri="{FF2B5EF4-FFF2-40B4-BE49-F238E27FC236}">
                <a16:creationId xmlns:a16="http://schemas.microsoft.com/office/drawing/2014/main" id="{A38F2109-2265-4D24-A57E-25EF8E769B2E}"/>
              </a:ext>
            </a:extLst>
          </p:cNvPr>
          <p:cNvCxnSpPr>
            <a:cxnSpLocks/>
            <a:stCxn id="28" idx="3"/>
            <a:endCxn id="63" idx="1"/>
          </p:cNvCxnSpPr>
          <p:nvPr/>
        </p:nvCxnSpPr>
        <p:spPr>
          <a:xfrm>
            <a:off x="3579640" y="2456333"/>
            <a:ext cx="333558" cy="1252944"/>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Conector: angular 67">
            <a:extLst>
              <a:ext uri="{FF2B5EF4-FFF2-40B4-BE49-F238E27FC236}">
                <a16:creationId xmlns:a16="http://schemas.microsoft.com/office/drawing/2014/main" id="{C5055468-7000-467A-B820-6CCA8EF16DD0}"/>
              </a:ext>
            </a:extLst>
          </p:cNvPr>
          <p:cNvCxnSpPr>
            <a:cxnSpLocks/>
            <a:stCxn id="55" idx="3"/>
            <a:endCxn id="56" idx="1"/>
          </p:cNvCxnSpPr>
          <p:nvPr/>
        </p:nvCxnSpPr>
        <p:spPr>
          <a:xfrm>
            <a:off x="6048410" y="2456334"/>
            <a:ext cx="333558" cy="273"/>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onector: angular 68">
            <a:extLst>
              <a:ext uri="{FF2B5EF4-FFF2-40B4-BE49-F238E27FC236}">
                <a16:creationId xmlns:a16="http://schemas.microsoft.com/office/drawing/2014/main" id="{41E07809-DE41-4852-ACB8-4604E5CCF78D}"/>
              </a:ext>
            </a:extLst>
          </p:cNvPr>
          <p:cNvCxnSpPr>
            <a:cxnSpLocks/>
            <a:stCxn id="59" idx="3"/>
            <a:endCxn id="60" idx="1"/>
          </p:cNvCxnSpPr>
          <p:nvPr/>
        </p:nvCxnSpPr>
        <p:spPr>
          <a:xfrm flipV="1">
            <a:off x="6048410" y="3296891"/>
            <a:ext cx="333558" cy="504"/>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Conector: angular 69">
            <a:extLst>
              <a:ext uri="{FF2B5EF4-FFF2-40B4-BE49-F238E27FC236}">
                <a16:creationId xmlns:a16="http://schemas.microsoft.com/office/drawing/2014/main" id="{5CA1D22C-20D3-487B-A049-C7B32E7AE599}"/>
              </a:ext>
            </a:extLst>
          </p:cNvPr>
          <p:cNvCxnSpPr>
            <a:cxnSpLocks/>
            <a:stCxn id="63" idx="3"/>
            <a:endCxn id="64" idx="1"/>
          </p:cNvCxnSpPr>
          <p:nvPr/>
        </p:nvCxnSpPr>
        <p:spPr>
          <a:xfrm flipV="1">
            <a:off x="6048410" y="3709276"/>
            <a:ext cx="356339" cy="1"/>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74477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6380" y="852071"/>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
            </a:r>
            <a:r>
              <a:rPr lang="es-ES" sz="2500" b="1" dirty="0">
                <a:solidFill>
                  <a:schemeClr val="bg1"/>
                </a:solidFill>
                <a:latin typeface="Georgia"/>
                <a:ea typeface="Georgia"/>
                <a:cs typeface="Georgia"/>
                <a:sym typeface="Georgia"/>
              </a:rPr>
              <a:t>ATS</a:t>
            </a:r>
            <a:endParaRPr lang="en-US" sz="2500" b="1" dirty="0">
              <a:solidFill>
                <a:schemeClr val="bg1"/>
              </a:solidFill>
              <a:latin typeface="Georgia"/>
              <a:ea typeface="Georgia"/>
              <a:cs typeface="Georgia"/>
              <a:sym typeface="Georgia"/>
            </a:endParaRPr>
          </a:p>
        </p:txBody>
      </p:sp>
      <p:sp>
        <p:nvSpPr>
          <p:cNvPr id="18" name="Rectángulo 17">
            <a:extLst>
              <a:ext uri="{FF2B5EF4-FFF2-40B4-BE49-F238E27FC236}">
                <a16:creationId xmlns:a16="http://schemas.microsoft.com/office/drawing/2014/main" id="{544374D3-39FC-4E44-80AE-24B2A61830A8}"/>
              </a:ext>
            </a:extLst>
          </p:cNvPr>
          <p:cNvSpPr/>
          <p:nvPr/>
        </p:nvSpPr>
        <p:spPr>
          <a:xfrm>
            <a:off x="480747" y="2367624"/>
            <a:ext cx="1640226" cy="307777"/>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Experimentation</a:t>
            </a:r>
            <a:endParaRPr lang="es-ES" b="1" dirty="0">
              <a:solidFill>
                <a:schemeClr val="bg1">
                  <a:lumMod val="95000"/>
                </a:schemeClr>
              </a:solidFill>
            </a:endParaRPr>
          </a:p>
        </p:txBody>
      </p:sp>
      <p:sp>
        <p:nvSpPr>
          <p:cNvPr id="21" name="Rectángulo 20">
            <a:extLst>
              <a:ext uri="{FF2B5EF4-FFF2-40B4-BE49-F238E27FC236}">
                <a16:creationId xmlns:a16="http://schemas.microsoft.com/office/drawing/2014/main" id="{0F3743EC-913C-4E23-A557-40DCA00CD9EC}"/>
              </a:ext>
            </a:extLst>
          </p:cNvPr>
          <p:cNvSpPr/>
          <p:nvPr/>
        </p:nvSpPr>
        <p:spPr>
          <a:xfrm>
            <a:off x="4039304" y="1140101"/>
            <a:ext cx="1767125" cy="1261884"/>
          </a:xfrm>
          <a:prstGeom prst="rect">
            <a:avLst/>
          </a:prstGeom>
          <a:ln w="9525">
            <a:solidFill>
              <a:srgbClr val="FFC000"/>
            </a:solidFill>
          </a:ln>
        </p:spPr>
        <p:txBody>
          <a:bodyPr wrap="square">
            <a:spAutoFit/>
          </a:bodyPr>
          <a:lstStyle/>
          <a:p>
            <a:pPr algn="ctr">
              <a:buClr>
                <a:srgbClr val="FFFF00"/>
              </a:buClr>
              <a:tabLst>
                <a:tab pos="180000" algn="l"/>
                <a:tab pos="360000" algn="l"/>
                <a:tab pos="540000" algn="l"/>
              </a:tabLst>
            </a:pPr>
            <a:r>
              <a:rPr lang="es-ES" sz="1200" b="1" dirty="0">
                <a:solidFill>
                  <a:schemeClr val="bg1">
                    <a:lumMod val="95000"/>
                  </a:schemeClr>
                </a:solidFill>
              </a:rPr>
              <a:t>Time series </a:t>
            </a:r>
          </a:p>
          <a:p>
            <a:pPr algn="ctr">
              <a:buClr>
                <a:srgbClr val="FFFF00"/>
              </a:buClr>
              <a:tabLst>
                <a:tab pos="180000" algn="l"/>
                <a:tab pos="360000" algn="l"/>
                <a:tab pos="540000" algn="l"/>
              </a:tabLst>
            </a:pPr>
            <a:r>
              <a:rPr lang="es-ES" sz="1200" b="1" dirty="0">
                <a:solidFill>
                  <a:schemeClr val="bg1">
                    <a:lumMod val="95000"/>
                  </a:schemeClr>
                </a:solidFill>
              </a:rPr>
              <a:t>(</a:t>
            </a:r>
            <a:r>
              <a:rPr lang="es-ES" sz="1200" b="1" dirty="0" err="1">
                <a:solidFill>
                  <a:schemeClr val="bg1">
                    <a:lumMod val="95000"/>
                  </a:schemeClr>
                </a:solidFill>
              </a:rPr>
              <a:t>semantic</a:t>
            </a:r>
            <a:r>
              <a:rPr lang="es-ES" sz="1200" b="1" dirty="0">
                <a:solidFill>
                  <a:schemeClr val="bg1">
                    <a:lumMod val="95000"/>
                  </a:schemeClr>
                </a:solidFill>
              </a:rPr>
              <a:t>) </a:t>
            </a:r>
            <a:r>
              <a:rPr lang="es-ES" sz="1200" b="1" dirty="0" err="1">
                <a:solidFill>
                  <a:schemeClr val="bg1">
                    <a:lumMod val="95000"/>
                  </a:schemeClr>
                </a:solidFill>
              </a:rPr>
              <a:t>segmentation</a:t>
            </a:r>
            <a:endParaRPr lang="es-ES" sz="1200" b="1" dirty="0">
              <a:solidFill>
                <a:srgbClr val="FFFF00"/>
              </a:solidFill>
            </a:endParaRPr>
          </a:p>
          <a:p>
            <a:pPr algn="just">
              <a:buClr>
                <a:srgbClr val="FFFF00"/>
              </a:buClr>
              <a:tabLst>
                <a:tab pos="180000" algn="l"/>
                <a:tab pos="360000" algn="l"/>
                <a:tab pos="540000" algn="l"/>
              </a:tabLst>
            </a:pPr>
            <a:endParaRPr lang="es-ES" sz="1000" dirty="0">
              <a:solidFill>
                <a:srgbClr val="FFFF00"/>
              </a:solidFill>
            </a:endParaRPr>
          </a:p>
          <a:p>
            <a:pPr algn="just">
              <a:buClr>
                <a:srgbClr val="FFFF00"/>
              </a:buClr>
              <a:tabLst>
                <a:tab pos="180000" algn="l"/>
                <a:tab pos="360000" algn="l"/>
                <a:tab pos="540000" algn="l"/>
              </a:tabLst>
            </a:pPr>
            <a:r>
              <a:rPr lang="es-ES" sz="1000" b="1" dirty="0" err="1">
                <a:solidFill>
                  <a:srgbClr val="FFFF00"/>
                </a:solidFill>
              </a:rPr>
              <a:t>Dividing</a:t>
            </a:r>
            <a:r>
              <a:rPr lang="es-ES" sz="1000" dirty="0">
                <a:solidFill>
                  <a:srgbClr val="FFFF00"/>
                </a:solidFill>
              </a:rPr>
              <a:t> series </a:t>
            </a:r>
            <a:r>
              <a:rPr lang="es-ES" sz="1000" b="1" dirty="0" err="1">
                <a:solidFill>
                  <a:srgbClr val="FFFF00"/>
                </a:solidFill>
              </a:rPr>
              <a:t>into</a:t>
            </a:r>
            <a:endParaRPr lang="es-ES" sz="1000" b="1" dirty="0">
              <a:solidFill>
                <a:srgbClr val="FFFF00"/>
              </a:solidFill>
            </a:endParaRPr>
          </a:p>
          <a:p>
            <a:pPr algn="just">
              <a:buClr>
                <a:srgbClr val="FFFF00"/>
              </a:buClr>
              <a:tabLst>
                <a:tab pos="180000" algn="l"/>
                <a:tab pos="360000" algn="l"/>
                <a:tab pos="540000" algn="l"/>
              </a:tabLst>
            </a:pPr>
            <a:r>
              <a:rPr lang="es-ES" sz="1000" dirty="0">
                <a:solidFill>
                  <a:srgbClr val="FFFF00"/>
                </a:solidFill>
              </a:rPr>
              <a:t>	 </a:t>
            </a:r>
            <a:r>
              <a:rPr lang="es-ES" sz="1000" dirty="0" err="1">
                <a:solidFill>
                  <a:srgbClr val="FFFF00"/>
                </a:solidFill>
              </a:rPr>
              <a:t>homogeneous</a:t>
            </a:r>
            <a:r>
              <a:rPr lang="es-ES" sz="1000" dirty="0">
                <a:solidFill>
                  <a:srgbClr val="FFFF00"/>
                </a:solidFill>
              </a:rPr>
              <a:t> </a:t>
            </a:r>
            <a:r>
              <a:rPr lang="es-ES" sz="1000" dirty="0" err="1">
                <a:solidFill>
                  <a:srgbClr val="FFFF00"/>
                </a:solidFill>
              </a:rPr>
              <a:t>regions</a:t>
            </a:r>
            <a:r>
              <a:rPr lang="es-ES" sz="1000" dirty="0">
                <a:solidFill>
                  <a:srgbClr val="FFFF00"/>
                </a:solidFill>
              </a:rPr>
              <a:t> </a:t>
            </a:r>
          </a:p>
          <a:p>
            <a:pPr algn="just">
              <a:buClr>
                <a:srgbClr val="FFFF00"/>
              </a:buClr>
              <a:tabLst>
                <a:tab pos="180000" algn="l"/>
                <a:tab pos="360000" algn="l"/>
                <a:tab pos="540000" algn="l"/>
              </a:tabLst>
            </a:pPr>
            <a:r>
              <a:rPr lang="es-ES" sz="1000" dirty="0">
                <a:solidFill>
                  <a:srgbClr val="FFFF00"/>
                </a:solidFill>
              </a:rPr>
              <a:t>		(</a:t>
            </a:r>
            <a:r>
              <a:rPr lang="es-ES" sz="1000" b="1" dirty="0" err="1">
                <a:solidFill>
                  <a:srgbClr val="FFFF00"/>
                </a:solidFill>
              </a:rPr>
              <a:t>segments</a:t>
            </a:r>
            <a:r>
              <a:rPr lang="es-ES" sz="1000" dirty="0">
                <a:solidFill>
                  <a:srgbClr val="FFFF00"/>
                </a:solidFill>
              </a:rPr>
              <a:t>) [8]</a:t>
            </a:r>
          </a:p>
        </p:txBody>
      </p:sp>
      <p:cxnSp>
        <p:nvCxnSpPr>
          <p:cNvPr id="24" name="Conector: angular 23">
            <a:extLst>
              <a:ext uri="{FF2B5EF4-FFF2-40B4-BE49-F238E27FC236}">
                <a16:creationId xmlns:a16="http://schemas.microsoft.com/office/drawing/2014/main" id="{F1575B39-F7C9-46D5-A1B0-452C87CB1B23}"/>
              </a:ext>
            </a:extLst>
          </p:cNvPr>
          <p:cNvCxnSpPr>
            <a:cxnSpLocks/>
            <a:stCxn id="28" idx="3"/>
            <a:endCxn id="21" idx="1"/>
          </p:cNvCxnSpPr>
          <p:nvPr/>
        </p:nvCxnSpPr>
        <p:spPr>
          <a:xfrm flipV="1">
            <a:off x="3653009" y="1771043"/>
            <a:ext cx="386295" cy="750469"/>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8" name="Rectángulo 27">
            <a:extLst>
              <a:ext uri="{FF2B5EF4-FFF2-40B4-BE49-F238E27FC236}">
                <a16:creationId xmlns:a16="http://schemas.microsoft.com/office/drawing/2014/main" id="{94356F5A-ABB5-4707-AF69-1C0F1F2B4799}"/>
              </a:ext>
            </a:extLst>
          </p:cNvPr>
          <p:cNvSpPr/>
          <p:nvPr/>
        </p:nvSpPr>
        <p:spPr>
          <a:xfrm>
            <a:off x="2444652" y="2259902"/>
            <a:ext cx="1208357" cy="523220"/>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Tested</a:t>
            </a:r>
            <a:r>
              <a:rPr lang="es-ES" b="1" dirty="0">
                <a:solidFill>
                  <a:schemeClr val="bg1">
                    <a:lumMod val="95000"/>
                  </a:schemeClr>
                </a:solidFill>
              </a:rPr>
              <a:t> </a:t>
            </a:r>
            <a:r>
              <a:rPr lang="es-ES" b="1" dirty="0" err="1">
                <a:solidFill>
                  <a:schemeClr val="bg1">
                    <a:lumMod val="95000"/>
                  </a:schemeClr>
                </a:solidFill>
              </a:rPr>
              <a:t>capabilities</a:t>
            </a:r>
            <a:endParaRPr lang="es-ES" b="1" dirty="0">
              <a:solidFill>
                <a:schemeClr val="bg1">
                  <a:lumMod val="95000"/>
                </a:schemeClr>
              </a:solidFill>
            </a:endParaRPr>
          </a:p>
        </p:txBody>
      </p:sp>
      <p:cxnSp>
        <p:nvCxnSpPr>
          <p:cNvPr id="29" name="Conector: angular 28">
            <a:extLst>
              <a:ext uri="{FF2B5EF4-FFF2-40B4-BE49-F238E27FC236}">
                <a16:creationId xmlns:a16="http://schemas.microsoft.com/office/drawing/2014/main" id="{B8F8ECE8-C315-4618-AA04-A70B66E74EDD}"/>
              </a:ext>
            </a:extLst>
          </p:cNvPr>
          <p:cNvCxnSpPr>
            <a:cxnSpLocks/>
            <a:stCxn id="18" idx="3"/>
            <a:endCxn id="28" idx="1"/>
          </p:cNvCxnSpPr>
          <p:nvPr/>
        </p:nvCxnSpPr>
        <p:spPr>
          <a:xfrm flipV="1">
            <a:off x="2120973" y="2521512"/>
            <a:ext cx="323679" cy="1"/>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7" name="Rectángulo 26">
            <a:extLst>
              <a:ext uri="{FF2B5EF4-FFF2-40B4-BE49-F238E27FC236}">
                <a16:creationId xmlns:a16="http://schemas.microsoft.com/office/drawing/2014/main" id="{C40CDBAB-7261-4EFF-A037-9F475C6286D8}"/>
              </a:ext>
            </a:extLst>
          </p:cNvPr>
          <p:cNvSpPr/>
          <p:nvPr/>
        </p:nvSpPr>
        <p:spPr>
          <a:xfrm>
            <a:off x="3929602" y="2429178"/>
            <a:ext cx="1767124" cy="246221"/>
          </a:xfrm>
          <a:prstGeom prst="rect">
            <a:avLst/>
          </a:prstGeom>
          <a:ln w="9525">
            <a:noFill/>
          </a:ln>
        </p:spPr>
        <p:txBody>
          <a:bodyPr wrap="square">
            <a:spAutoFit/>
          </a:bodyPr>
          <a:lstStyle/>
          <a:p>
            <a:pPr algn="ctr">
              <a:buClr>
                <a:srgbClr val="FFFF00"/>
              </a:buClr>
              <a:tabLst>
                <a:tab pos="180000" algn="l"/>
                <a:tab pos="360000" algn="l"/>
                <a:tab pos="540000" algn="l"/>
              </a:tabLst>
            </a:pPr>
            <a:r>
              <a:rPr lang="es-ES" sz="1000" b="1" dirty="0" err="1">
                <a:solidFill>
                  <a:srgbClr val="FFFF00"/>
                </a:solidFill>
              </a:rPr>
              <a:t>DeepVATS</a:t>
            </a:r>
            <a:r>
              <a:rPr lang="es-ES" sz="1000" b="1" dirty="0">
                <a:solidFill>
                  <a:srgbClr val="FFFF00"/>
                </a:solidFill>
              </a:rPr>
              <a:t> </a:t>
            </a:r>
            <a:r>
              <a:rPr lang="es-ES" sz="1000" b="1" dirty="0" err="1">
                <a:solidFill>
                  <a:srgbClr val="FFFF00"/>
                </a:solidFill>
              </a:rPr>
              <a:t>e</a:t>
            </a:r>
            <a:r>
              <a:rPr lang="es-ES" sz="1000" dirty="0" err="1">
                <a:solidFill>
                  <a:srgbClr val="FFFF00"/>
                </a:solidFill>
              </a:rPr>
              <a:t>xtracts</a:t>
            </a:r>
            <a:endParaRPr lang="es-ES" sz="1000" dirty="0">
              <a:solidFill>
                <a:srgbClr val="FFFF00"/>
              </a:solidFill>
            </a:endParaRPr>
          </a:p>
        </p:txBody>
      </p:sp>
      <p:sp>
        <p:nvSpPr>
          <p:cNvPr id="30" name="Rectángulo 29">
            <a:extLst>
              <a:ext uri="{FF2B5EF4-FFF2-40B4-BE49-F238E27FC236}">
                <a16:creationId xmlns:a16="http://schemas.microsoft.com/office/drawing/2014/main" id="{D6F264F0-AADE-4324-8A2C-A10DD7AB92FA}"/>
              </a:ext>
            </a:extLst>
          </p:cNvPr>
          <p:cNvSpPr/>
          <p:nvPr/>
        </p:nvSpPr>
        <p:spPr>
          <a:xfrm>
            <a:off x="3423610" y="2978221"/>
            <a:ext cx="1450797" cy="246221"/>
          </a:xfrm>
          <a:prstGeom prst="rect">
            <a:avLst/>
          </a:prstGeom>
          <a:ln w="9525">
            <a:solidFill>
              <a:srgbClr val="FFC000"/>
            </a:solidFill>
          </a:ln>
        </p:spPr>
        <p:txBody>
          <a:bodyPr wrap="square">
            <a:spAutoFit/>
          </a:bodyPr>
          <a:lstStyle/>
          <a:p>
            <a:pPr algn="just">
              <a:buClr>
                <a:srgbClr val="FFFF00"/>
              </a:buClr>
              <a:tabLst>
                <a:tab pos="180000" algn="l"/>
                <a:tab pos="360000" algn="l"/>
                <a:tab pos="540000" algn="l"/>
              </a:tabLst>
            </a:pPr>
            <a:r>
              <a:rPr lang="es-ES" sz="1000" b="1" dirty="0">
                <a:solidFill>
                  <a:srgbClr val="FFFF00"/>
                </a:solidFill>
              </a:rPr>
              <a:t>compact </a:t>
            </a:r>
            <a:r>
              <a:rPr lang="es-ES" sz="1000" b="1" dirty="0" err="1">
                <a:solidFill>
                  <a:srgbClr val="FFFF00"/>
                </a:solidFill>
              </a:rPr>
              <a:t>segments</a:t>
            </a:r>
            <a:endParaRPr lang="es-ES" sz="1000" dirty="0">
              <a:solidFill>
                <a:srgbClr val="FFFF00"/>
              </a:solidFill>
            </a:endParaRPr>
          </a:p>
        </p:txBody>
      </p:sp>
      <p:sp>
        <p:nvSpPr>
          <p:cNvPr id="31" name="Rectángulo 30">
            <a:extLst>
              <a:ext uri="{FF2B5EF4-FFF2-40B4-BE49-F238E27FC236}">
                <a16:creationId xmlns:a16="http://schemas.microsoft.com/office/drawing/2014/main" id="{C737FC5A-0AE3-48DA-83AD-AFA5EB719A45}"/>
              </a:ext>
            </a:extLst>
          </p:cNvPr>
          <p:cNvSpPr/>
          <p:nvPr/>
        </p:nvSpPr>
        <p:spPr>
          <a:xfrm>
            <a:off x="5046198" y="2978221"/>
            <a:ext cx="1423541" cy="1015663"/>
          </a:xfrm>
          <a:prstGeom prst="rect">
            <a:avLst/>
          </a:prstGeom>
          <a:ln w="9525">
            <a:solidFill>
              <a:srgbClr val="FFC000"/>
            </a:solidFill>
          </a:ln>
        </p:spPr>
        <p:txBody>
          <a:bodyPr wrap="square">
            <a:spAutoFit/>
          </a:bodyPr>
          <a:lstStyle/>
          <a:p>
            <a:pPr algn="just">
              <a:buClr>
                <a:srgbClr val="FFFF00"/>
              </a:buClr>
              <a:tabLst>
                <a:tab pos="180000" algn="l"/>
                <a:tab pos="360000" algn="l"/>
                <a:tab pos="540000" algn="l"/>
              </a:tabLst>
            </a:pPr>
            <a:r>
              <a:rPr lang="es-ES" sz="1000" b="1" dirty="0" err="1">
                <a:solidFill>
                  <a:srgbClr val="FFFF00"/>
                </a:solidFill>
              </a:rPr>
              <a:t>change</a:t>
            </a:r>
            <a:r>
              <a:rPr lang="es-ES" sz="1000" b="1" dirty="0">
                <a:solidFill>
                  <a:srgbClr val="FFFF00"/>
                </a:solidFill>
              </a:rPr>
              <a:t> </a:t>
            </a:r>
            <a:r>
              <a:rPr lang="es-ES" sz="1000" b="1" dirty="0" err="1">
                <a:solidFill>
                  <a:srgbClr val="FFFF00"/>
                </a:solidFill>
              </a:rPr>
              <a:t>points</a:t>
            </a:r>
            <a:r>
              <a:rPr lang="es-ES" sz="1000" b="1" dirty="0">
                <a:solidFill>
                  <a:srgbClr val="FFFF00"/>
                </a:solidFill>
              </a:rPr>
              <a:t> </a:t>
            </a:r>
          </a:p>
          <a:p>
            <a:pPr algn="just">
              <a:buClr>
                <a:srgbClr val="FFFF00"/>
              </a:buClr>
              <a:tabLst>
                <a:tab pos="180000" algn="l"/>
                <a:tab pos="360000" algn="l"/>
                <a:tab pos="540000" algn="l"/>
              </a:tabLst>
            </a:pPr>
            <a:endParaRPr lang="es-ES" sz="1000" b="1" dirty="0">
              <a:solidFill>
                <a:srgbClr val="FFFF00"/>
              </a:solidFill>
            </a:endParaRPr>
          </a:p>
          <a:p>
            <a:pPr algn="just">
              <a:buClr>
                <a:srgbClr val="FFFF00"/>
              </a:buClr>
              <a:tabLst>
                <a:tab pos="180000" algn="l"/>
                <a:tab pos="360000" algn="l"/>
                <a:tab pos="540000" algn="l"/>
              </a:tabLst>
            </a:pPr>
            <a:r>
              <a:rPr lang="es-ES" sz="1000" b="1" dirty="0">
                <a:solidFill>
                  <a:srgbClr val="FFFF00"/>
                </a:solidFill>
              </a:rPr>
              <a:t>	</a:t>
            </a:r>
            <a:r>
              <a:rPr lang="es-ES" sz="1000" dirty="0" err="1">
                <a:solidFill>
                  <a:srgbClr val="FFFF00"/>
                </a:solidFill>
              </a:rPr>
              <a:t>Timestamps</a:t>
            </a:r>
            <a:r>
              <a:rPr lang="es-ES" sz="1000" dirty="0">
                <a:solidFill>
                  <a:srgbClr val="FFFF00"/>
                </a:solidFill>
              </a:rPr>
              <a:t> </a:t>
            </a:r>
            <a:r>
              <a:rPr lang="es-ES" sz="1000" dirty="0" err="1">
                <a:solidFill>
                  <a:srgbClr val="FFFF00"/>
                </a:solidFill>
              </a:rPr>
              <a:t>when</a:t>
            </a:r>
            <a:r>
              <a:rPr lang="es-ES" sz="1000" dirty="0">
                <a:solidFill>
                  <a:srgbClr val="FFFF00"/>
                </a:solidFill>
              </a:rPr>
              <a:t> time series </a:t>
            </a:r>
            <a:r>
              <a:rPr lang="es-ES" sz="1000" dirty="0" err="1">
                <a:solidFill>
                  <a:srgbClr val="FFFF00"/>
                </a:solidFill>
              </a:rPr>
              <a:t>changes</a:t>
            </a:r>
            <a:r>
              <a:rPr lang="es-ES" sz="1000" dirty="0">
                <a:solidFill>
                  <a:srgbClr val="FFFF00"/>
                </a:solidFill>
              </a:rPr>
              <a:t> </a:t>
            </a:r>
            <a:r>
              <a:rPr lang="es-ES" sz="1000" dirty="0" err="1">
                <a:solidFill>
                  <a:srgbClr val="FFFF00"/>
                </a:solidFill>
              </a:rPr>
              <a:t>from</a:t>
            </a:r>
            <a:r>
              <a:rPr lang="es-ES" sz="1000" dirty="0">
                <a:solidFill>
                  <a:srgbClr val="FFFF00"/>
                </a:solidFill>
              </a:rPr>
              <a:t> </a:t>
            </a:r>
            <a:r>
              <a:rPr lang="es-ES" sz="1000" dirty="0" err="1">
                <a:solidFill>
                  <a:srgbClr val="FFFF00"/>
                </a:solidFill>
              </a:rPr>
              <a:t>one</a:t>
            </a:r>
            <a:r>
              <a:rPr lang="es-ES" sz="1000" dirty="0">
                <a:solidFill>
                  <a:srgbClr val="FFFF00"/>
                </a:solidFill>
              </a:rPr>
              <a:t> </a:t>
            </a:r>
            <a:r>
              <a:rPr lang="es-ES" sz="1000" dirty="0" err="1">
                <a:solidFill>
                  <a:srgbClr val="FFFF00"/>
                </a:solidFill>
              </a:rPr>
              <a:t>segment</a:t>
            </a:r>
            <a:r>
              <a:rPr lang="es-ES" sz="1000" dirty="0">
                <a:solidFill>
                  <a:srgbClr val="FFFF00"/>
                </a:solidFill>
              </a:rPr>
              <a:t> </a:t>
            </a:r>
            <a:r>
              <a:rPr lang="es-ES" sz="1000" dirty="0" err="1">
                <a:solidFill>
                  <a:srgbClr val="FFFF00"/>
                </a:solidFill>
              </a:rPr>
              <a:t>to</a:t>
            </a:r>
            <a:r>
              <a:rPr lang="es-ES" sz="1000" dirty="0">
                <a:solidFill>
                  <a:srgbClr val="FFFF00"/>
                </a:solidFill>
              </a:rPr>
              <a:t> </a:t>
            </a:r>
            <a:r>
              <a:rPr lang="es-ES" sz="1000" dirty="0" err="1">
                <a:solidFill>
                  <a:srgbClr val="FFFF00"/>
                </a:solidFill>
              </a:rPr>
              <a:t>another</a:t>
            </a:r>
            <a:endParaRPr lang="es-ES" sz="1000" dirty="0">
              <a:solidFill>
                <a:srgbClr val="FFFF00"/>
              </a:solidFill>
            </a:endParaRPr>
          </a:p>
        </p:txBody>
      </p:sp>
      <p:cxnSp>
        <p:nvCxnSpPr>
          <p:cNvPr id="14" name="Conector: angular 13">
            <a:extLst>
              <a:ext uri="{FF2B5EF4-FFF2-40B4-BE49-F238E27FC236}">
                <a16:creationId xmlns:a16="http://schemas.microsoft.com/office/drawing/2014/main" id="{6F9617FB-91B4-49BE-A31E-9FCDA16634D7}"/>
              </a:ext>
            </a:extLst>
          </p:cNvPr>
          <p:cNvCxnSpPr>
            <a:cxnSpLocks/>
            <a:stCxn id="21" idx="2"/>
            <a:endCxn id="30" idx="0"/>
          </p:cNvCxnSpPr>
          <p:nvPr/>
        </p:nvCxnSpPr>
        <p:spPr>
          <a:xfrm rot="5400000">
            <a:off x="4247820" y="2303174"/>
            <a:ext cx="576236" cy="773858"/>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Conector: angular 41">
            <a:extLst>
              <a:ext uri="{FF2B5EF4-FFF2-40B4-BE49-F238E27FC236}">
                <a16:creationId xmlns:a16="http://schemas.microsoft.com/office/drawing/2014/main" id="{FB87EAAC-90F2-4763-86D7-FCC0FF6B3207}"/>
              </a:ext>
            </a:extLst>
          </p:cNvPr>
          <p:cNvCxnSpPr>
            <a:cxnSpLocks/>
            <a:stCxn id="21" idx="2"/>
            <a:endCxn id="31" idx="0"/>
          </p:cNvCxnSpPr>
          <p:nvPr/>
        </p:nvCxnSpPr>
        <p:spPr>
          <a:xfrm rot="16200000" flipH="1">
            <a:off x="5052300" y="2272552"/>
            <a:ext cx="576236" cy="835102"/>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Rectángulo 33">
            <a:extLst>
              <a:ext uri="{FF2B5EF4-FFF2-40B4-BE49-F238E27FC236}">
                <a16:creationId xmlns:a16="http://schemas.microsoft.com/office/drawing/2014/main" id="{D6CBF56C-FDD4-420F-AF85-FF055C96A6A4}"/>
              </a:ext>
            </a:extLst>
          </p:cNvPr>
          <p:cNvSpPr/>
          <p:nvPr/>
        </p:nvSpPr>
        <p:spPr>
          <a:xfrm>
            <a:off x="6593070" y="3793830"/>
            <a:ext cx="2284230" cy="246221"/>
          </a:xfrm>
          <a:prstGeom prst="rect">
            <a:avLst/>
          </a:prstGeom>
        </p:spPr>
        <p:txBody>
          <a:bodyPr wrap="square">
            <a:spAutoFit/>
          </a:bodyPr>
          <a:lstStyle/>
          <a:p>
            <a:pPr algn="just">
              <a:spcBef>
                <a:spcPts val="600"/>
              </a:spcBef>
              <a:spcAft>
                <a:spcPts val="600"/>
              </a:spcAft>
            </a:pPr>
            <a:r>
              <a:rPr lang="en-US" sz="1000" i="1" dirty="0">
                <a:solidFill>
                  <a:srgbClr val="FFFF00"/>
                </a:solidFill>
                <a:ea typeface="SimSun" panose="02010600030101010101" pitchFamily="2" charset="-122"/>
                <a:cs typeface="Lucida Sans" panose="020B0602030504020204" pitchFamily="34" charset="0"/>
              </a:rPr>
              <a:t>Figure obtained from fig. 19 in [2]</a:t>
            </a:r>
            <a:endParaRPr lang="es-ES" sz="1000" i="1" dirty="0">
              <a:solidFill>
                <a:srgbClr val="FFFF00"/>
              </a:solidFill>
              <a:ea typeface="SimSun" panose="02010600030101010101" pitchFamily="2" charset="-122"/>
              <a:cs typeface="Lucida Sans" panose="020B0602030504020204" pitchFamily="34" charset="0"/>
            </a:endParaRPr>
          </a:p>
        </p:txBody>
      </p:sp>
      <p:pic>
        <p:nvPicPr>
          <p:cNvPr id="33" name="Imagen 32">
            <a:extLst>
              <a:ext uri="{FF2B5EF4-FFF2-40B4-BE49-F238E27FC236}">
                <a16:creationId xmlns:a16="http://schemas.microsoft.com/office/drawing/2014/main" id="{33D67272-D4FB-435D-9AF9-ABD1472A4A8A}"/>
              </a:ext>
            </a:extLst>
          </p:cNvPr>
          <p:cNvPicPr>
            <a:picLocks noChangeAspect="1"/>
          </p:cNvPicPr>
          <p:nvPr/>
        </p:nvPicPr>
        <p:blipFill rotWithShape="1">
          <a:blip r:embed="rId3"/>
          <a:srcRect l="491" t="2103" r="80547" b="2026"/>
          <a:stretch/>
        </p:blipFill>
        <p:spPr>
          <a:xfrm>
            <a:off x="6879364" y="1520641"/>
            <a:ext cx="1438111" cy="2309520"/>
          </a:xfrm>
          <a:prstGeom prst="rect">
            <a:avLst/>
          </a:prstGeom>
        </p:spPr>
      </p:pic>
      <p:sp>
        <p:nvSpPr>
          <p:cNvPr id="57" name="Rectángulo 56">
            <a:extLst>
              <a:ext uri="{FF2B5EF4-FFF2-40B4-BE49-F238E27FC236}">
                <a16:creationId xmlns:a16="http://schemas.microsoft.com/office/drawing/2014/main" id="{56A9F94E-6509-43D0-BE4E-CF259B335AB5}"/>
              </a:ext>
            </a:extLst>
          </p:cNvPr>
          <p:cNvSpPr/>
          <p:nvPr/>
        </p:nvSpPr>
        <p:spPr>
          <a:xfrm>
            <a:off x="6104898" y="896299"/>
            <a:ext cx="2664451" cy="600164"/>
          </a:xfrm>
          <a:prstGeom prst="rect">
            <a:avLst/>
          </a:prstGeom>
          <a:ln w="9525">
            <a:noFill/>
          </a:ln>
        </p:spPr>
        <p:txBody>
          <a:bodyPr wrap="square">
            <a:spAutoFit/>
          </a:bodyPr>
          <a:lstStyle/>
          <a:p>
            <a:pPr algn="just">
              <a:buClr>
                <a:srgbClr val="FFFF00"/>
              </a:buClr>
              <a:tabLst>
                <a:tab pos="180000" algn="l"/>
                <a:tab pos="360000" algn="l"/>
                <a:tab pos="540000" algn="l"/>
              </a:tabLst>
            </a:pPr>
            <a:r>
              <a:rPr lang="en-US" sz="1100" dirty="0">
                <a:solidFill>
                  <a:srgbClr val="FFFF00"/>
                </a:solidFill>
              </a:rPr>
              <a:t>Deep</a:t>
            </a:r>
            <a:r>
              <a:rPr lang="es-ES" sz="1100" dirty="0">
                <a:solidFill>
                  <a:srgbClr val="FFFF00"/>
                </a:solidFill>
              </a:rPr>
              <a:t>VATS</a:t>
            </a:r>
            <a:r>
              <a:rPr lang="en-US" sz="1100" dirty="0">
                <a:solidFill>
                  <a:srgbClr val="FFFF00"/>
                </a:solidFill>
              </a:rPr>
              <a:t> has potential providing valuable insights in long cyclical time series semantic segmentation</a:t>
            </a:r>
          </a:p>
        </p:txBody>
      </p:sp>
    </p:spTree>
    <p:extLst>
      <p:ext uri="{BB962C8B-B14F-4D97-AF65-F5344CB8AC3E}">
        <p14:creationId xmlns:p14="http://schemas.microsoft.com/office/powerpoint/2010/main" val="38306747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6380" y="852071"/>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Deep</a:t>
            </a:r>
            <a:r>
              <a:rPr lang="es-ES" sz="2500" b="1" dirty="0">
                <a:solidFill>
                  <a:schemeClr val="bg1"/>
                </a:solidFill>
                <a:latin typeface="Georgia"/>
                <a:ea typeface="Georgia"/>
                <a:cs typeface="Georgia"/>
                <a:sym typeface="Georgia"/>
              </a:rPr>
              <a:t>VATS</a:t>
            </a:r>
            <a:endParaRPr lang="en-US" sz="2500" b="1" dirty="0">
              <a:solidFill>
                <a:schemeClr val="bg1"/>
              </a:solidFill>
              <a:latin typeface="Georgia"/>
              <a:ea typeface="Georgia"/>
              <a:cs typeface="Georgia"/>
              <a:sym typeface="Georgia"/>
            </a:endParaRPr>
          </a:p>
        </p:txBody>
      </p:sp>
      <p:sp>
        <p:nvSpPr>
          <p:cNvPr id="18" name="Rectángulo 17">
            <a:extLst>
              <a:ext uri="{FF2B5EF4-FFF2-40B4-BE49-F238E27FC236}">
                <a16:creationId xmlns:a16="http://schemas.microsoft.com/office/drawing/2014/main" id="{544374D3-39FC-4E44-80AE-24B2A61830A8}"/>
              </a:ext>
            </a:extLst>
          </p:cNvPr>
          <p:cNvSpPr/>
          <p:nvPr/>
        </p:nvSpPr>
        <p:spPr>
          <a:xfrm>
            <a:off x="296380" y="2236684"/>
            <a:ext cx="1563836" cy="276999"/>
          </a:xfrm>
          <a:prstGeom prst="rect">
            <a:avLst/>
          </a:prstGeom>
          <a:ln w="9525">
            <a:solidFill>
              <a:srgbClr val="FFC000"/>
            </a:solidFill>
          </a:ln>
        </p:spPr>
        <p:txBody>
          <a:bodyPr wrap="square">
            <a:spAutoFit/>
          </a:bodyPr>
          <a:lstStyle/>
          <a:p>
            <a:pPr algn="ctr">
              <a:buClr>
                <a:srgbClr val="FFFF00"/>
              </a:buClr>
            </a:pPr>
            <a:r>
              <a:rPr lang="es-ES" sz="1200" b="1" dirty="0" err="1">
                <a:solidFill>
                  <a:schemeClr val="bg1">
                    <a:lumMod val="95000"/>
                  </a:schemeClr>
                </a:solidFill>
              </a:rPr>
              <a:t>Experimentation</a:t>
            </a:r>
            <a:endParaRPr lang="es-ES" sz="1200" b="1" dirty="0">
              <a:solidFill>
                <a:schemeClr val="bg1">
                  <a:lumMod val="95000"/>
                </a:schemeClr>
              </a:solidFill>
            </a:endParaRPr>
          </a:p>
        </p:txBody>
      </p:sp>
      <p:sp>
        <p:nvSpPr>
          <p:cNvPr id="28" name="Rectángulo 27">
            <a:extLst>
              <a:ext uri="{FF2B5EF4-FFF2-40B4-BE49-F238E27FC236}">
                <a16:creationId xmlns:a16="http://schemas.microsoft.com/office/drawing/2014/main" id="{94356F5A-ABB5-4707-AF69-1C0F1F2B4799}"/>
              </a:ext>
            </a:extLst>
          </p:cNvPr>
          <p:cNvSpPr/>
          <p:nvPr/>
        </p:nvSpPr>
        <p:spPr>
          <a:xfrm>
            <a:off x="2340031" y="2114094"/>
            <a:ext cx="1208357" cy="523220"/>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Tested</a:t>
            </a:r>
            <a:r>
              <a:rPr lang="es-ES" b="1" dirty="0">
                <a:solidFill>
                  <a:schemeClr val="bg1">
                    <a:lumMod val="95000"/>
                  </a:schemeClr>
                </a:solidFill>
              </a:rPr>
              <a:t> </a:t>
            </a:r>
            <a:r>
              <a:rPr lang="es-ES" b="1" dirty="0" err="1">
                <a:solidFill>
                  <a:schemeClr val="bg1">
                    <a:lumMod val="95000"/>
                  </a:schemeClr>
                </a:solidFill>
              </a:rPr>
              <a:t>capabilities</a:t>
            </a:r>
            <a:endParaRPr lang="es-ES" b="1" dirty="0">
              <a:solidFill>
                <a:schemeClr val="bg1">
                  <a:lumMod val="95000"/>
                </a:schemeClr>
              </a:solidFill>
            </a:endParaRPr>
          </a:p>
        </p:txBody>
      </p:sp>
      <p:cxnSp>
        <p:nvCxnSpPr>
          <p:cNvPr id="29" name="Conector: angular 28">
            <a:extLst>
              <a:ext uri="{FF2B5EF4-FFF2-40B4-BE49-F238E27FC236}">
                <a16:creationId xmlns:a16="http://schemas.microsoft.com/office/drawing/2014/main" id="{B8F8ECE8-C315-4618-AA04-A70B66E74EDD}"/>
              </a:ext>
            </a:extLst>
          </p:cNvPr>
          <p:cNvCxnSpPr>
            <a:cxnSpLocks/>
            <a:stCxn id="18" idx="3"/>
            <a:endCxn id="28" idx="1"/>
          </p:cNvCxnSpPr>
          <p:nvPr/>
        </p:nvCxnSpPr>
        <p:spPr>
          <a:xfrm>
            <a:off x="1860216" y="2375184"/>
            <a:ext cx="479815" cy="520"/>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5" name="Rectángulo 14">
            <a:extLst>
              <a:ext uri="{FF2B5EF4-FFF2-40B4-BE49-F238E27FC236}">
                <a16:creationId xmlns:a16="http://schemas.microsoft.com/office/drawing/2014/main" id="{329D43A8-8829-4AD1-A85E-87F05D28B8FC}"/>
              </a:ext>
            </a:extLst>
          </p:cNvPr>
          <p:cNvSpPr/>
          <p:nvPr/>
        </p:nvSpPr>
        <p:spPr>
          <a:xfrm>
            <a:off x="3777559" y="1860438"/>
            <a:ext cx="1683512" cy="1015663"/>
          </a:xfrm>
          <a:prstGeom prst="rect">
            <a:avLst/>
          </a:prstGeom>
          <a:ln w="9525">
            <a:solidFill>
              <a:srgbClr val="FFC000"/>
            </a:solidFill>
          </a:ln>
        </p:spPr>
        <p:txBody>
          <a:bodyPr wrap="square">
            <a:spAutoFit/>
          </a:bodyPr>
          <a:lstStyle/>
          <a:p>
            <a:pPr>
              <a:buClr>
                <a:srgbClr val="FFFF00"/>
              </a:buClr>
              <a:tabLst>
                <a:tab pos="180000" algn="l"/>
                <a:tab pos="360000" algn="l"/>
                <a:tab pos="540000" algn="l"/>
              </a:tabLst>
            </a:pPr>
            <a:r>
              <a:rPr lang="es-ES" sz="1200" b="1" dirty="0" err="1">
                <a:solidFill>
                  <a:schemeClr val="bg1">
                    <a:lumMod val="95000"/>
                  </a:schemeClr>
                </a:solidFill>
              </a:rPr>
              <a:t>Repetitive</a:t>
            </a:r>
            <a:r>
              <a:rPr lang="es-ES" sz="1200" b="1" dirty="0">
                <a:solidFill>
                  <a:schemeClr val="bg1">
                    <a:lumMod val="95000"/>
                  </a:schemeClr>
                </a:solidFill>
              </a:rPr>
              <a:t> </a:t>
            </a:r>
            <a:r>
              <a:rPr lang="es-ES" sz="1200" b="1" dirty="0" err="1">
                <a:solidFill>
                  <a:schemeClr val="bg1">
                    <a:lumMod val="95000"/>
                  </a:schemeClr>
                </a:solidFill>
              </a:rPr>
              <a:t>patterns</a:t>
            </a:r>
            <a:r>
              <a:rPr lang="es-ES" sz="1200" b="1" dirty="0">
                <a:solidFill>
                  <a:schemeClr val="bg1">
                    <a:lumMod val="95000"/>
                  </a:schemeClr>
                </a:solidFill>
              </a:rPr>
              <a:t> and </a:t>
            </a:r>
            <a:r>
              <a:rPr lang="es-ES" sz="1200" b="1" dirty="0" err="1">
                <a:solidFill>
                  <a:schemeClr val="bg1">
                    <a:lumMod val="95000"/>
                  </a:schemeClr>
                </a:solidFill>
              </a:rPr>
              <a:t>outliers</a:t>
            </a:r>
            <a:endParaRPr lang="es-ES" sz="1200" b="1" dirty="0">
              <a:solidFill>
                <a:schemeClr val="bg1">
                  <a:lumMod val="95000"/>
                </a:schemeClr>
              </a:solidFill>
            </a:endParaRPr>
          </a:p>
          <a:p>
            <a:pPr>
              <a:buClr>
                <a:srgbClr val="FFFF00"/>
              </a:buClr>
              <a:tabLst>
                <a:tab pos="180000" algn="l"/>
                <a:tab pos="360000" algn="l"/>
                <a:tab pos="540000" algn="l"/>
              </a:tabLst>
            </a:pPr>
            <a:r>
              <a:rPr lang="es-ES" sz="1200" b="1" dirty="0" err="1">
                <a:solidFill>
                  <a:srgbClr val="FFFF00"/>
                </a:solidFill>
              </a:rPr>
              <a:t>Spott</a:t>
            </a:r>
            <a:r>
              <a:rPr lang="es-ES" sz="1200" b="1" dirty="0">
                <a:solidFill>
                  <a:srgbClr val="FFFF00"/>
                </a:solidFill>
              </a:rPr>
              <a:t> repetitive </a:t>
            </a:r>
            <a:r>
              <a:rPr lang="es-ES" sz="1200" dirty="0">
                <a:solidFill>
                  <a:srgbClr val="FFFF00"/>
                </a:solidFill>
              </a:rPr>
              <a:t>(</a:t>
            </a:r>
            <a:r>
              <a:rPr lang="es-ES" sz="1200" dirty="0" err="1">
                <a:solidFill>
                  <a:srgbClr val="FFFF00"/>
                </a:solidFill>
              </a:rPr>
              <a:t>cyclical</a:t>
            </a:r>
            <a:r>
              <a:rPr lang="es-ES" sz="1200" dirty="0">
                <a:solidFill>
                  <a:srgbClr val="FFFF00"/>
                </a:solidFill>
              </a:rPr>
              <a:t>) </a:t>
            </a:r>
            <a:r>
              <a:rPr lang="es-ES" sz="1200" b="1" dirty="0" err="1">
                <a:solidFill>
                  <a:srgbClr val="FFFF00"/>
                </a:solidFill>
              </a:rPr>
              <a:t>patterns</a:t>
            </a:r>
            <a:r>
              <a:rPr lang="es-ES" sz="1200" b="1" dirty="0">
                <a:solidFill>
                  <a:srgbClr val="FFFF00"/>
                </a:solidFill>
              </a:rPr>
              <a:t> </a:t>
            </a:r>
            <a:r>
              <a:rPr lang="es-ES" sz="1200" dirty="0">
                <a:solidFill>
                  <a:srgbClr val="FFFF00"/>
                </a:solidFill>
              </a:rPr>
              <a:t>and </a:t>
            </a:r>
            <a:r>
              <a:rPr lang="es-ES" sz="1200" b="1" dirty="0" err="1">
                <a:solidFill>
                  <a:srgbClr val="FFFF00"/>
                </a:solidFill>
              </a:rPr>
              <a:t>anomalies</a:t>
            </a:r>
            <a:r>
              <a:rPr lang="es-ES" sz="1200" dirty="0">
                <a:solidFill>
                  <a:srgbClr val="FFFF00"/>
                </a:solidFill>
              </a:rPr>
              <a:t> </a:t>
            </a:r>
          </a:p>
        </p:txBody>
      </p:sp>
      <p:cxnSp>
        <p:nvCxnSpPr>
          <p:cNvPr id="20" name="Conector: angular 19">
            <a:extLst>
              <a:ext uri="{FF2B5EF4-FFF2-40B4-BE49-F238E27FC236}">
                <a16:creationId xmlns:a16="http://schemas.microsoft.com/office/drawing/2014/main" id="{2BD25EC7-881D-46BA-B704-D71B7D1E8BD4}"/>
              </a:ext>
            </a:extLst>
          </p:cNvPr>
          <p:cNvCxnSpPr>
            <a:cxnSpLocks/>
            <a:stCxn id="28" idx="3"/>
            <a:endCxn id="15" idx="1"/>
          </p:cNvCxnSpPr>
          <p:nvPr/>
        </p:nvCxnSpPr>
        <p:spPr>
          <a:xfrm flipV="1">
            <a:off x="3548388" y="2368270"/>
            <a:ext cx="229171" cy="7434"/>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4" name="Rectángulo 43">
            <a:extLst>
              <a:ext uri="{FF2B5EF4-FFF2-40B4-BE49-F238E27FC236}">
                <a16:creationId xmlns:a16="http://schemas.microsoft.com/office/drawing/2014/main" id="{BBBAEC00-36E7-4F9C-B4F1-2F1AD3F37AC9}"/>
              </a:ext>
            </a:extLst>
          </p:cNvPr>
          <p:cNvSpPr/>
          <p:nvPr/>
        </p:nvSpPr>
        <p:spPr>
          <a:xfrm>
            <a:off x="7023027" y="1671402"/>
            <a:ext cx="1605805" cy="1384995"/>
          </a:xfrm>
          <a:prstGeom prst="rect">
            <a:avLst/>
          </a:prstGeom>
          <a:ln w="9525">
            <a:solidFill>
              <a:srgbClr val="FFC000"/>
            </a:solidFill>
          </a:ln>
        </p:spPr>
        <p:txBody>
          <a:bodyPr wrap="square">
            <a:spAutoFit/>
          </a:bodyPr>
          <a:lstStyle/>
          <a:p>
            <a:pPr>
              <a:tabLst>
                <a:tab pos="180000" algn="l"/>
                <a:tab pos="360000" algn="l"/>
                <a:tab pos="540000" algn="l"/>
              </a:tabLst>
            </a:pPr>
            <a:r>
              <a:rPr lang="en-US" sz="1200" b="1" dirty="0">
                <a:solidFill>
                  <a:srgbClr val="FFFF00"/>
                </a:solidFill>
              </a:rPr>
              <a:t>repetitive patterns </a:t>
            </a:r>
            <a:r>
              <a:rPr lang="en-US" sz="1200" dirty="0">
                <a:solidFill>
                  <a:srgbClr val="FFFF00"/>
                </a:solidFill>
              </a:rPr>
              <a:t>as compact groups within the trajectory and </a:t>
            </a:r>
            <a:r>
              <a:rPr lang="en-US" sz="1200" b="1" dirty="0">
                <a:solidFill>
                  <a:srgbClr val="FFFF00"/>
                </a:solidFill>
              </a:rPr>
              <a:t>anomalies</a:t>
            </a:r>
            <a:r>
              <a:rPr lang="en-US" sz="1200" dirty="0">
                <a:solidFill>
                  <a:srgbClr val="FFFF00"/>
                </a:solidFill>
              </a:rPr>
              <a:t> as points that do not follow the nominal trajectory</a:t>
            </a:r>
          </a:p>
        </p:txBody>
      </p:sp>
      <p:sp>
        <p:nvSpPr>
          <p:cNvPr id="47" name="Rectángulo 46">
            <a:extLst>
              <a:ext uri="{FF2B5EF4-FFF2-40B4-BE49-F238E27FC236}">
                <a16:creationId xmlns:a16="http://schemas.microsoft.com/office/drawing/2014/main" id="{E25147AB-0F88-42BA-B401-E8564F5E5304}"/>
              </a:ext>
            </a:extLst>
          </p:cNvPr>
          <p:cNvSpPr/>
          <p:nvPr/>
        </p:nvSpPr>
        <p:spPr>
          <a:xfrm>
            <a:off x="5662700" y="1758124"/>
            <a:ext cx="1158698" cy="430887"/>
          </a:xfrm>
          <a:prstGeom prst="rect">
            <a:avLst/>
          </a:prstGeom>
          <a:ln w="9525">
            <a:noFill/>
          </a:ln>
        </p:spPr>
        <p:txBody>
          <a:bodyPr wrap="square">
            <a:spAutoFit/>
          </a:bodyPr>
          <a:lstStyle/>
          <a:p>
            <a:pPr algn="ctr">
              <a:buClr>
                <a:srgbClr val="FFFF00"/>
              </a:buClr>
              <a:tabLst>
                <a:tab pos="180000" algn="l"/>
                <a:tab pos="360000" algn="l"/>
                <a:tab pos="540000" algn="l"/>
              </a:tabLst>
            </a:pPr>
            <a:r>
              <a:rPr lang="es-ES" sz="1100" b="1" dirty="0" err="1">
                <a:solidFill>
                  <a:srgbClr val="FFFF00"/>
                </a:solidFill>
              </a:rPr>
              <a:t>DeepVATS</a:t>
            </a:r>
            <a:endParaRPr lang="es-ES" sz="1100" b="1" dirty="0">
              <a:solidFill>
                <a:srgbClr val="FFFF00"/>
              </a:solidFill>
            </a:endParaRPr>
          </a:p>
          <a:p>
            <a:pPr algn="ctr">
              <a:buClr>
                <a:srgbClr val="FFFF00"/>
              </a:buClr>
              <a:tabLst>
                <a:tab pos="180000" algn="l"/>
                <a:tab pos="360000" algn="l"/>
                <a:tab pos="540000" algn="l"/>
              </a:tabLst>
            </a:pPr>
            <a:r>
              <a:rPr lang="es-ES" sz="1100" b="1" dirty="0" err="1">
                <a:solidFill>
                  <a:srgbClr val="FFFF00"/>
                </a:solidFill>
              </a:rPr>
              <a:t>visually</a:t>
            </a:r>
            <a:r>
              <a:rPr lang="es-ES" sz="1100" b="1" dirty="0">
                <a:solidFill>
                  <a:srgbClr val="FFFF00"/>
                </a:solidFill>
              </a:rPr>
              <a:t> spots</a:t>
            </a:r>
            <a:endParaRPr lang="es-ES" sz="1100" dirty="0">
              <a:solidFill>
                <a:srgbClr val="FFFF00"/>
              </a:solidFill>
            </a:endParaRPr>
          </a:p>
        </p:txBody>
      </p:sp>
      <p:cxnSp>
        <p:nvCxnSpPr>
          <p:cNvPr id="53" name="Conector: angular 52">
            <a:extLst>
              <a:ext uri="{FF2B5EF4-FFF2-40B4-BE49-F238E27FC236}">
                <a16:creationId xmlns:a16="http://schemas.microsoft.com/office/drawing/2014/main" id="{D68FF217-7F46-466A-B88E-C67545349B70}"/>
              </a:ext>
            </a:extLst>
          </p:cNvPr>
          <p:cNvCxnSpPr>
            <a:cxnSpLocks/>
            <a:stCxn id="15" idx="3"/>
            <a:endCxn id="44" idx="1"/>
          </p:cNvCxnSpPr>
          <p:nvPr/>
        </p:nvCxnSpPr>
        <p:spPr>
          <a:xfrm flipV="1">
            <a:off x="5461071" y="2363900"/>
            <a:ext cx="1561956" cy="4370"/>
          </a:xfrm>
          <a:prstGeom prst="bent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0DA5DAE2-4141-053B-7CA1-29A80AEBF8C4}"/>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19307519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6380" y="852071"/>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
            </a:r>
            <a:r>
              <a:rPr lang="es-ES" sz="2500" b="1" dirty="0">
                <a:solidFill>
                  <a:schemeClr val="bg1"/>
                </a:solidFill>
                <a:latin typeface="Georgia"/>
                <a:ea typeface="Georgia"/>
                <a:cs typeface="Georgia"/>
                <a:sym typeface="Georgia"/>
              </a:rPr>
              <a:t>ATS</a:t>
            </a:r>
            <a:endParaRPr lang="en-US" sz="2500" b="1" dirty="0">
              <a:solidFill>
                <a:schemeClr val="bg1"/>
              </a:solidFill>
              <a:latin typeface="Georgia"/>
              <a:ea typeface="Georgia"/>
              <a:cs typeface="Georgia"/>
              <a:sym typeface="Georgia"/>
            </a:endParaRPr>
          </a:p>
        </p:txBody>
      </p:sp>
      <p:pic>
        <p:nvPicPr>
          <p:cNvPr id="43" name="Imagen 42">
            <a:extLst>
              <a:ext uri="{FF2B5EF4-FFF2-40B4-BE49-F238E27FC236}">
                <a16:creationId xmlns:a16="http://schemas.microsoft.com/office/drawing/2014/main" id="{096BCC39-D420-4C6D-AA02-DF13D069B6A2}"/>
              </a:ext>
            </a:extLst>
          </p:cNvPr>
          <p:cNvPicPr>
            <a:picLocks noChangeAspect="1"/>
          </p:cNvPicPr>
          <p:nvPr/>
        </p:nvPicPr>
        <p:blipFill rotWithShape="1">
          <a:blip r:embed="rId3"/>
          <a:srcRect l="21567" t="12162" r="21045" b="3849"/>
          <a:stretch/>
        </p:blipFill>
        <p:spPr>
          <a:xfrm>
            <a:off x="3381228" y="1289067"/>
            <a:ext cx="5008485" cy="2328281"/>
          </a:xfrm>
          <a:prstGeom prst="rect">
            <a:avLst/>
          </a:prstGeom>
        </p:spPr>
      </p:pic>
      <p:sp>
        <p:nvSpPr>
          <p:cNvPr id="12" name="Rectángulo 11">
            <a:extLst>
              <a:ext uri="{FF2B5EF4-FFF2-40B4-BE49-F238E27FC236}">
                <a16:creationId xmlns:a16="http://schemas.microsoft.com/office/drawing/2014/main" id="{B90608F7-A9C9-4592-8F97-6869D87E1D06}"/>
              </a:ext>
            </a:extLst>
          </p:cNvPr>
          <p:cNvSpPr/>
          <p:nvPr/>
        </p:nvSpPr>
        <p:spPr>
          <a:xfrm>
            <a:off x="475907" y="1945377"/>
            <a:ext cx="2664451" cy="1015663"/>
          </a:xfrm>
          <a:prstGeom prst="rect">
            <a:avLst/>
          </a:prstGeom>
          <a:ln w="9525">
            <a:noFill/>
          </a:ln>
        </p:spPr>
        <p:txBody>
          <a:bodyPr wrap="square">
            <a:spAutoFit/>
          </a:bodyPr>
          <a:lstStyle/>
          <a:p>
            <a:pPr algn="just">
              <a:buClr>
                <a:srgbClr val="FFFF00"/>
              </a:buClr>
              <a:tabLst>
                <a:tab pos="180000" algn="l"/>
                <a:tab pos="360000" algn="l"/>
                <a:tab pos="540000" algn="l"/>
              </a:tabLst>
            </a:pPr>
            <a:r>
              <a:rPr lang="en-US" sz="1200" dirty="0">
                <a:solidFill>
                  <a:srgbClr val="FFFF00"/>
                </a:solidFill>
              </a:rPr>
              <a:t>Deep</a:t>
            </a:r>
            <a:r>
              <a:rPr lang="es-ES" sz="1200" dirty="0">
                <a:solidFill>
                  <a:srgbClr val="FFFF00"/>
                </a:solidFill>
              </a:rPr>
              <a:t>VATS</a:t>
            </a:r>
            <a:r>
              <a:rPr lang="en-US" sz="1200" dirty="0">
                <a:solidFill>
                  <a:srgbClr val="FFFF00"/>
                </a:solidFill>
              </a:rPr>
              <a:t> has potential providing valuable insights in long cyclical time series semantic detection of </a:t>
            </a:r>
            <a:r>
              <a:rPr lang="en-US" sz="1200" dirty="0" err="1">
                <a:solidFill>
                  <a:srgbClr val="FFFF00"/>
                </a:solidFill>
              </a:rPr>
              <a:t>seasonalities</a:t>
            </a:r>
            <a:r>
              <a:rPr lang="en-US" sz="1200" dirty="0">
                <a:solidFill>
                  <a:srgbClr val="FFFF00"/>
                </a:solidFill>
              </a:rPr>
              <a:t> and recognition of repetitive patterns and anomalies</a:t>
            </a:r>
          </a:p>
        </p:txBody>
      </p:sp>
      <p:sp>
        <p:nvSpPr>
          <p:cNvPr id="13" name="Rectángulo 12">
            <a:extLst>
              <a:ext uri="{FF2B5EF4-FFF2-40B4-BE49-F238E27FC236}">
                <a16:creationId xmlns:a16="http://schemas.microsoft.com/office/drawing/2014/main" id="{3F55E224-4EBA-4138-BFC9-7D3E11CC7A8A}"/>
              </a:ext>
            </a:extLst>
          </p:cNvPr>
          <p:cNvSpPr/>
          <p:nvPr/>
        </p:nvSpPr>
        <p:spPr>
          <a:xfrm>
            <a:off x="4939422" y="1039312"/>
            <a:ext cx="2284230" cy="246221"/>
          </a:xfrm>
          <a:prstGeom prst="rect">
            <a:avLst/>
          </a:prstGeom>
        </p:spPr>
        <p:txBody>
          <a:bodyPr wrap="square">
            <a:spAutoFit/>
          </a:bodyPr>
          <a:lstStyle/>
          <a:p>
            <a:pPr algn="just">
              <a:spcBef>
                <a:spcPts val="600"/>
              </a:spcBef>
              <a:spcAft>
                <a:spcPts val="600"/>
              </a:spcAft>
            </a:pPr>
            <a:r>
              <a:rPr lang="en-US" sz="1000" i="1" dirty="0">
                <a:solidFill>
                  <a:srgbClr val="FFFF00"/>
                </a:solidFill>
                <a:ea typeface="SimSun" panose="02010600030101010101" pitchFamily="2" charset="-122"/>
                <a:cs typeface="Lucida Sans" panose="020B0602030504020204" pitchFamily="34" charset="0"/>
              </a:rPr>
              <a:t>Figure obtained from fig. 19 in [2]</a:t>
            </a:r>
            <a:endParaRPr lang="es-ES" sz="1000" i="1" dirty="0">
              <a:solidFill>
                <a:srgbClr val="FFFF00"/>
              </a:solidFill>
              <a:ea typeface="SimSun" panose="02010600030101010101" pitchFamily="2" charset="-122"/>
              <a:cs typeface="Lucida Sans" panose="020B0602030504020204" pitchFamily="34" charset="0"/>
            </a:endParaRPr>
          </a:p>
        </p:txBody>
      </p:sp>
      <p:sp>
        <p:nvSpPr>
          <p:cNvPr id="2" name="TextBox 1">
            <a:extLst>
              <a:ext uri="{FF2B5EF4-FFF2-40B4-BE49-F238E27FC236}">
                <a16:creationId xmlns:a16="http://schemas.microsoft.com/office/drawing/2014/main" id="{880BAD9F-581F-ACCB-0FF1-AA9B131B59C5}"/>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25913157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6380" y="852071"/>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
            </a:r>
            <a:r>
              <a:rPr lang="es-ES" sz="2500" b="1" dirty="0">
                <a:solidFill>
                  <a:schemeClr val="bg1"/>
                </a:solidFill>
                <a:latin typeface="Georgia"/>
                <a:ea typeface="Georgia"/>
                <a:cs typeface="Georgia"/>
                <a:sym typeface="Georgia"/>
              </a:rPr>
              <a:t>ATS</a:t>
            </a:r>
            <a:endParaRPr lang="en-US" sz="2500" b="1" dirty="0">
              <a:solidFill>
                <a:schemeClr val="bg1"/>
              </a:solidFill>
              <a:latin typeface="Georgia"/>
              <a:ea typeface="Georgia"/>
              <a:cs typeface="Georgia"/>
              <a:sym typeface="Georgia"/>
            </a:endParaRPr>
          </a:p>
        </p:txBody>
      </p:sp>
      <p:sp>
        <p:nvSpPr>
          <p:cNvPr id="18" name="Rectángulo 17">
            <a:extLst>
              <a:ext uri="{FF2B5EF4-FFF2-40B4-BE49-F238E27FC236}">
                <a16:creationId xmlns:a16="http://schemas.microsoft.com/office/drawing/2014/main" id="{544374D3-39FC-4E44-80AE-24B2A61830A8}"/>
              </a:ext>
            </a:extLst>
          </p:cNvPr>
          <p:cNvSpPr/>
          <p:nvPr/>
        </p:nvSpPr>
        <p:spPr>
          <a:xfrm>
            <a:off x="480747" y="2367624"/>
            <a:ext cx="1640226" cy="307777"/>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Experimentation</a:t>
            </a:r>
            <a:endParaRPr lang="es-ES" b="1" dirty="0">
              <a:solidFill>
                <a:schemeClr val="bg1">
                  <a:lumMod val="95000"/>
                </a:schemeClr>
              </a:solidFill>
            </a:endParaRPr>
          </a:p>
        </p:txBody>
      </p:sp>
      <p:sp>
        <p:nvSpPr>
          <p:cNvPr id="28" name="Rectángulo 27">
            <a:extLst>
              <a:ext uri="{FF2B5EF4-FFF2-40B4-BE49-F238E27FC236}">
                <a16:creationId xmlns:a16="http://schemas.microsoft.com/office/drawing/2014/main" id="{94356F5A-ABB5-4707-AF69-1C0F1F2B4799}"/>
              </a:ext>
            </a:extLst>
          </p:cNvPr>
          <p:cNvSpPr/>
          <p:nvPr/>
        </p:nvSpPr>
        <p:spPr>
          <a:xfrm>
            <a:off x="2423843" y="2259902"/>
            <a:ext cx="1208357" cy="523220"/>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Tested</a:t>
            </a:r>
            <a:r>
              <a:rPr lang="es-ES" b="1" dirty="0">
                <a:solidFill>
                  <a:schemeClr val="bg1">
                    <a:lumMod val="95000"/>
                  </a:schemeClr>
                </a:solidFill>
              </a:rPr>
              <a:t> </a:t>
            </a:r>
            <a:r>
              <a:rPr lang="es-ES" b="1" dirty="0" err="1">
                <a:solidFill>
                  <a:schemeClr val="bg1">
                    <a:lumMod val="95000"/>
                  </a:schemeClr>
                </a:solidFill>
              </a:rPr>
              <a:t>capabilities</a:t>
            </a:r>
            <a:endParaRPr lang="es-ES" b="1" dirty="0">
              <a:solidFill>
                <a:schemeClr val="bg1">
                  <a:lumMod val="95000"/>
                </a:schemeClr>
              </a:solidFill>
            </a:endParaRPr>
          </a:p>
        </p:txBody>
      </p:sp>
      <p:cxnSp>
        <p:nvCxnSpPr>
          <p:cNvPr id="29" name="Conector: angular 28">
            <a:extLst>
              <a:ext uri="{FF2B5EF4-FFF2-40B4-BE49-F238E27FC236}">
                <a16:creationId xmlns:a16="http://schemas.microsoft.com/office/drawing/2014/main" id="{B8F8ECE8-C315-4618-AA04-A70B66E74EDD}"/>
              </a:ext>
            </a:extLst>
          </p:cNvPr>
          <p:cNvCxnSpPr>
            <a:cxnSpLocks/>
            <a:stCxn id="18" idx="3"/>
            <a:endCxn id="28" idx="1"/>
          </p:cNvCxnSpPr>
          <p:nvPr/>
        </p:nvCxnSpPr>
        <p:spPr>
          <a:xfrm flipV="1">
            <a:off x="2120973" y="2521512"/>
            <a:ext cx="302870" cy="1"/>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6" name="Rectángulo 15">
            <a:extLst>
              <a:ext uri="{FF2B5EF4-FFF2-40B4-BE49-F238E27FC236}">
                <a16:creationId xmlns:a16="http://schemas.microsoft.com/office/drawing/2014/main" id="{B60B6E60-6B09-4850-B563-F1AF4D90BC6F}"/>
              </a:ext>
            </a:extLst>
          </p:cNvPr>
          <p:cNvSpPr/>
          <p:nvPr/>
        </p:nvSpPr>
        <p:spPr>
          <a:xfrm>
            <a:off x="3935070" y="2382705"/>
            <a:ext cx="1756827" cy="276999"/>
          </a:xfrm>
          <a:prstGeom prst="rect">
            <a:avLst/>
          </a:prstGeom>
          <a:ln w="9525">
            <a:solidFill>
              <a:srgbClr val="FFC000"/>
            </a:solidFill>
          </a:ln>
        </p:spPr>
        <p:txBody>
          <a:bodyPr wrap="square">
            <a:spAutoFit/>
          </a:bodyPr>
          <a:lstStyle/>
          <a:p>
            <a:pPr algn="ctr">
              <a:buClr>
                <a:srgbClr val="FFFF00"/>
              </a:buClr>
              <a:tabLst>
                <a:tab pos="180000" algn="l"/>
                <a:tab pos="360000" algn="l"/>
                <a:tab pos="540000" algn="l"/>
              </a:tabLst>
            </a:pPr>
            <a:r>
              <a:rPr lang="es-ES" sz="1200" b="1" dirty="0" err="1">
                <a:solidFill>
                  <a:schemeClr val="bg1">
                    <a:lumMod val="95000"/>
                  </a:schemeClr>
                </a:solidFill>
              </a:rPr>
              <a:t>Trend</a:t>
            </a:r>
            <a:r>
              <a:rPr lang="es-ES" sz="1200" b="1" dirty="0">
                <a:solidFill>
                  <a:schemeClr val="bg1">
                    <a:lumMod val="95000"/>
                  </a:schemeClr>
                </a:solidFill>
              </a:rPr>
              <a:t> </a:t>
            </a:r>
            <a:r>
              <a:rPr lang="es-ES" sz="1200" b="1" dirty="0" err="1">
                <a:solidFill>
                  <a:schemeClr val="bg1">
                    <a:lumMod val="95000"/>
                  </a:schemeClr>
                </a:solidFill>
              </a:rPr>
              <a:t>detection</a:t>
            </a:r>
            <a:endParaRPr lang="es-ES" sz="1200" b="1" dirty="0">
              <a:solidFill>
                <a:srgbClr val="FFFF00"/>
              </a:solidFill>
            </a:endParaRPr>
          </a:p>
        </p:txBody>
      </p:sp>
      <p:cxnSp>
        <p:nvCxnSpPr>
          <p:cNvPr id="22" name="Conector: angular 21">
            <a:extLst>
              <a:ext uri="{FF2B5EF4-FFF2-40B4-BE49-F238E27FC236}">
                <a16:creationId xmlns:a16="http://schemas.microsoft.com/office/drawing/2014/main" id="{7C99AC11-9787-49FD-8B89-D6640905C8E2}"/>
              </a:ext>
            </a:extLst>
          </p:cNvPr>
          <p:cNvCxnSpPr>
            <a:cxnSpLocks/>
            <a:stCxn id="28" idx="3"/>
            <a:endCxn id="16" idx="1"/>
          </p:cNvCxnSpPr>
          <p:nvPr/>
        </p:nvCxnSpPr>
        <p:spPr>
          <a:xfrm flipV="1">
            <a:off x="3632200" y="2521205"/>
            <a:ext cx="302870" cy="307"/>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2" name="Rectángulo 1">
            <a:extLst>
              <a:ext uri="{FF2B5EF4-FFF2-40B4-BE49-F238E27FC236}">
                <a16:creationId xmlns:a16="http://schemas.microsoft.com/office/drawing/2014/main" id="{A945DCE6-DE4A-4576-B8A6-74E4DDC189CD}"/>
              </a:ext>
            </a:extLst>
          </p:cNvPr>
          <p:cNvSpPr/>
          <p:nvPr/>
        </p:nvSpPr>
        <p:spPr>
          <a:xfrm>
            <a:off x="5994767" y="2259594"/>
            <a:ext cx="2726339" cy="523220"/>
          </a:xfrm>
          <a:prstGeom prst="rect">
            <a:avLst/>
          </a:prstGeom>
        </p:spPr>
        <p:txBody>
          <a:bodyPr wrap="square">
            <a:spAutoFit/>
          </a:bodyPr>
          <a:lstStyle/>
          <a:p>
            <a:pPr>
              <a:tabLst>
                <a:tab pos="180000" algn="l"/>
                <a:tab pos="360000" algn="l"/>
                <a:tab pos="540000" algn="l"/>
              </a:tabLst>
            </a:pPr>
            <a:r>
              <a:rPr lang="en-US" dirty="0">
                <a:solidFill>
                  <a:srgbClr val="FFFF00"/>
                </a:solidFill>
              </a:rPr>
              <a:t>Not found enough evidence of a visual pattern within the tool</a:t>
            </a:r>
            <a:endParaRPr lang="es-ES" dirty="0">
              <a:solidFill>
                <a:srgbClr val="FFFF00"/>
              </a:solidFill>
            </a:endParaRPr>
          </a:p>
        </p:txBody>
      </p:sp>
      <p:sp>
        <p:nvSpPr>
          <p:cNvPr id="3" name="TextBox 2">
            <a:extLst>
              <a:ext uri="{FF2B5EF4-FFF2-40B4-BE49-F238E27FC236}">
                <a16:creationId xmlns:a16="http://schemas.microsoft.com/office/drawing/2014/main" id="{73255F49-BAE5-5D17-0803-1BC5A2C82BEC}"/>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6632674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6380" y="852071"/>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
            </a:r>
            <a:r>
              <a:rPr lang="es-ES" sz="2500" b="1" dirty="0">
                <a:solidFill>
                  <a:schemeClr val="bg1"/>
                </a:solidFill>
                <a:latin typeface="Georgia"/>
                <a:ea typeface="Georgia"/>
                <a:cs typeface="Georgia"/>
                <a:sym typeface="Georgia"/>
              </a:rPr>
              <a:t>ATS</a:t>
            </a:r>
            <a:endParaRPr lang="en-US" sz="2500" b="1" dirty="0">
              <a:solidFill>
                <a:schemeClr val="bg1"/>
              </a:solidFill>
              <a:latin typeface="Georgia"/>
              <a:ea typeface="Georgia"/>
              <a:cs typeface="Georgia"/>
              <a:sym typeface="Georgia"/>
            </a:endParaRPr>
          </a:p>
        </p:txBody>
      </p:sp>
      <p:sp>
        <p:nvSpPr>
          <p:cNvPr id="18" name="Rectángulo 17">
            <a:extLst>
              <a:ext uri="{FF2B5EF4-FFF2-40B4-BE49-F238E27FC236}">
                <a16:creationId xmlns:a16="http://schemas.microsoft.com/office/drawing/2014/main" id="{544374D3-39FC-4E44-80AE-24B2A61830A8}"/>
              </a:ext>
            </a:extLst>
          </p:cNvPr>
          <p:cNvSpPr/>
          <p:nvPr/>
        </p:nvSpPr>
        <p:spPr>
          <a:xfrm>
            <a:off x="480747" y="2367624"/>
            <a:ext cx="1640226" cy="307777"/>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Experimentation</a:t>
            </a:r>
            <a:endParaRPr lang="es-ES" b="1" dirty="0">
              <a:solidFill>
                <a:schemeClr val="bg1">
                  <a:lumMod val="95000"/>
                </a:schemeClr>
              </a:solidFill>
            </a:endParaRPr>
          </a:p>
        </p:txBody>
      </p:sp>
      <p:sp>
        <p:nvSpPr>
          <p:cNvPr id="28" name="Rectángulo 27">
            <a:extLst>
              <a:ext uri="{FF2B5EF4-FFF2-40B4-BE49-F238E27FC236}">
                <a16:creationId xmlns:a16="http://schemas.microsoft.com/office/drawing/2014/main" id="{94356F5A-ABB5-4707-AF69-1C0F1F2B4799}"/>
              </a:ext>
            </a:extLst>
          </p:cNvPr>
          <p:cNvSpPr/>
          <p:nvPr/>
        </p:nvSpPr>
        <p:spPr>
          <a:xfrm>
            <a:off x="2423843" y="2259340"/>
            <a:ext cx="1208357" cy="523220"/>
          </a:xfrm>
          <a:prstGeom prst="rect">
            <a:avLst/>
          </a:prstGeom>
          <a:ln w="9525">
            <a:solidFill>
              <a:srgbClr val="FFC000"/>
            </a:solidFill>
          </a:ln>
        </p:spPr>
        <p:txBody>
          <a:bodyPr wrap="square">
            <a:spAutoFit/>
          </a:bodyPr>
          <a:lstStyle/>
          <a:p>
            <a:pPr algn="ctr">
              <a:buClr>
                <a:srgbClr val="FFFF00"/>
              </a:buClr>
            </a:pPr>
            <a:r>
              <a:rPr lang="es-ES" b="1" dirty="0" err="1">
                <a:solidFill>
                  <a:schemeClr val="bg1">
                    <a:lumMod val="95000"/>
                  </a:schemeClr>
                </a:solidFill>
              </a:rPr>
              <a:t>Tested</a:t>
            </a:r>
            <a:r>
              <a:rPr lang="es-ES" b="1" dirty="0">
                <a:solidFill>
                  <a:schemeClr val="bg1">
                    <a:lumMod val="95000"/>
                  </a:schemeClr>
                </a:solidFill>
              </a:rPr>
              <a:t> </a:t>
            </a:r>
            <a:r>
              <a:rPr lang="es-ES" b="1" dirty="0" err="1">
                <a:solidFill>
                  <a:schemeClr val="bg1">
                    <a:lumMod val="95000"/>
                  </a:schemeClr>
                </a:solidFill>
              </a:rPr>
              <a:t>capabilities</a:t>
            </a:r>
            <a:endParaRPr lang="es-ES" b="1" dirty="0">
              <a:solidFill>
                <a:schemeClr val="bg1">
                  <a:lumMod val="95000"/>
                </a:schemeClr>
              </a:solidFill>
            </a:endParaRPr>
          </a:p>
        </p:txBody>
      </p:sp>
      <p:cxnSp>
        <p:nvCxnSpPr>
          <p:cNvPr id="29" name="Conector: angular 28">
            <a:extLst>
              <a:ext uri="{FF2B5EF4-FFF2-40B4-BE49-F238E27FC236}">
                <a16:creationId xmlns:a16="http://schemas.microsoft.com/office/drawing/2014/main" id="{B8F8ECE8-C315-4618-AA04-A70B66E74EDD}"/>
              </a:ext>
            </a:extLst>
          </p:cNvPr>
          <p:cNvCxnSpPr>
            <a:cxnSpLocks/>
            <a:stCxn id="18" idx="3"/>
            <a:endCxn id="28" idx="1"/>
          </p:cNvCxnSpPr>
          <p:nvPr/>
        </p:nvCxnSpPr>
        <p:spPr>
          <a:xfrm flipV="1">
            <a:off x="2120973" y="2520950"/>
            <a:ext cx="302870" cy="563"/>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1" name="Rectángulo 30">
            <a:extLst>
              <a:ext uri="{FF2B5EF4-FFF2-40B4-BE49-F238E27FC236}">
                <a16:creationId xmlns:a16="http://schemas.microsoft.com/office/drawing/2014/main" id="{C737FC5A-0AE3-48DA-83AD-AFA5EB719A45}"/>
              </a:ext>
            </a:extLst>
          </p:cNvPr>
          <p:cNvSpPr/>
          <p:nvPr/>
        </p:nvSpPr>
        <p:spPr>
          <a:xfrm>
            <a:off x="5653859" y="950032"/>
            <a:ext cx="3067367" cy="553998"/>
          </a:xfrm>
          <a:prstGeom prst="rect">
            <a:avLst/>
          </a:prstGeom>
          <a:ln w="9525">
            <a:solidFill>
              <a:srgbClr val="FFC000"/>
            </a:solidFill>
          </a:ln>
        </p:spPr>
        <p:txBody>
          <a:bodyPr wrap="square">
            <a:spAutoFit/>
          </a:bodyPr>
          <a:lstStyle/>
          <a:p>
            <a:pPr>
              <a:tabLst>
                <a:tab pos="180000" algn="l"/>
                <a:tab pos="360000" algn="l"/>
                <a:tab pos="540000" algn="l"/>
              </a:tabLst>
            </a:pPr>
            <a:r>
              <a:rPr lang="en-US" sz="1000" b="1" dirty="0">
                <a:solidFill>
                  <a:srgbClr val="FFFF00"/>
                </a:solidFill>
              </a:rPr>
              <a:t>Deep</a:t>
            </a:r>
            <a:r>
              <a:rPr lang="es-ES" sz="1000" b="1" dirty="0">
                <a:solidFill>
                  <a:srgbClr val="FFFF00"/>
                </a:solidFill>
              </a:rPr>
              <a:t>VATS</a:t>
            </a:r>
            <a:r>
              <a:rPr lang="en-US" sz="1000" b="1" dirty="0">
                <a:solidFill>
                  <a:srgbClr val="FFFF00"/>
                </a:solidFill>
              </a:rPr>
              <a:t> </a:t>
            </a:r>
            <a:r>
              <a:rPr lang="en-US" sz="1000" dirty="0">
                <a:solidFill>
                  <a:srgbClr val="FFFF00"/>
                </a:solidFill>
              </a:rPr>
              <a:t>have been trained with a</a:t>
            </a:r>
          </a:p>
          <a:p>
            <a:pPr lvl="1">
              <a:tabLst>
                <a:tab pos="180000" algn="l"/>
                <a:tab pos="360000" algn="l"/>
                <a:tab pos="540000" algn="l"/>
              </a:tabLst>
            </a:pPr>
            <a:r>
              <a:rPr lang="en-US" sz="1000" dirty="0">
                <a:solidFill>
                  <a:srgbClr val="FFFF00"/>
                </a:solidFill>
              </a:rPr>
              <a:t>	</a:t>
            </a:r>
            <a:r>
              <a:rPr lang="en-US" sz="1000" b="1" dirty="0">
                <a:solidFill>
                  <a:srgbClr val="FFFF00"/>
                </a:solidFill>
              </a:rPr>
              <a:t>Masked Time Series Auto Encoder</a:t>
            </a:r>
            <a:r>
              <a:rPr lang="en-US" sz="1000" dirty="0">
                <a:solidFill>
                  <a:srgbClr val="FFFF00"/>
                </a:solidFill>
              </a:rPr>
              <a:t> </a:t>
            </a:r>
          </a:p>
          <a:p>
            <a:pPr lvl="1">
              <a:tabLst>
                <a:tab pos="180000" algn="l"/>
                <a:tab pos="360000" algn="l"/>
                <a:tab pos="540000" algn="l"/>
              </a:tabLst>
            </a:pPr>
            <a:r>
              <a:rPr lang="en-US" sz="1000" dirty="0">
                <a:solidFill>
                  <a:srgbClr val="FFFF00"/>
                </a:solidFill>
              </a:rPr>
              <a:t>	on the </a:t>
            </a:r>
            <a:r>
              <a:rPr lang="en-US" sz="1000" b="1" dirty="0">
                <a:solidFill>
                  <a:srgbClr val="FFFF00"/>
                </a:solidFill>
              </a:rPr>
              <a:t>M-toy </a:t>
            </a:r>
            <a:r>
              <a:rPr lang="en-US" sz="1000" dirty="0">
                <a:solidFill>
                  <a:srgbClr val="FFFF00"/>
                </a:solidFill>
              </a:rPr>
              <a:t>dataset </a:t>
            </a:r>
          </a:p>
        </p:txBody>
      </p:sp>
      <p:sp>
        <p:nvSpPr>
          <p:cNvPr id="17" name="Rectángulo 16">
            <a:extLst>
              <a:ext uri="{FF2B5EF4-FFF2-40B4-BE49-F238E27FC236}">
                <a16:creationId xmlns:a16="http://schemas.microsoft.com/office/drawing/2014/main" id="{EA23C086-2A2C-4AC6-8001-BDB25002D621}"/>
              </a:ext>
            </a:extLst>
          </p:cNvPr>
          <p:cNvSpPr/>
          <p:nvPr/>
        </p:nvSpPr>
        <p:spPr>
          <a:xfrm>
            <a:off x="3935071" y="2289323"/>
            <a:ext cx="1517712" cy="461665"/>
          </a:xfrm>
          <a:prstGeom prst="rect">
            <a:avLst/>
          </a:prstGeom>
          <a:ln w="9525">
            <a:solidFill>
              <a:srgbClr val="FFC000"/>
            </a:solidFill>
          </a:ln>
        </p:spPr>
        <p:txBody>
          <a:bodyPr wrap="square">
            <a:spAutoFit/>
          </a:bodyPr>
          <a:lstStyle/>
          <a:p>
            <a:pPr algn="ctr">
              <a:buClr>
                <a:srgbClr val="FFFF00"/>
              </a:buClr>
              <a:tabLst>
                <a:tab pos="180000" algn="l"/>
                <a:tab pos="360000" algn="l"/>
                <a:tab pos="540000" algn="l"/>
              </a:tabLst>
            </a:pPr>
            <a:r>
              <a:rPr lang="es-ES" sz="1200" b="1" dirty="0">
                <a:solidFill>
                  <a:schemeClr val="bg1">
                    <a:lumMod val="95000"/>
                  </a:schemeClr>
                </a:solidFill>
              </a:rPr>
              <a:t>Multidimensional </a:t>
            </a:r>
            <a:r>
              <a:rPr lang="es-ES" sz="1200" b="1" dirty="0" err="1">
                <a:solidFill>
                  <a:schemeClr val="bg1">
                    <a:lumMod val="95000"/>
                  </a:schemeClr>
                </a:solidFill>
              </a:rPr>
              <a:t>patterns</a:t>
            </a:r>
            <a:endParaRPr lang="es-ES" sz="1200" b="1" dirty="0">
              <a:solidFill>
                <a:srgbClr val="FFFF00"/>
              </a:solidFill>
            </a:endParaRPr>
          </a:p>
        </p:txBody>
      </p:sp>
      <p:cxnSp>
        <p:nvCxnSpPr>
          <p:cNvPr id="25" name="Conector: angular 24">
            <a:extLst>
              <a:ext uri="{FF2B5EF4-FFF2-40B4-BE49-F238E27FC236}">
                <a16:creationId xmlns:a16="http://schemas.microsoft.com/office/drawing/2014/main" id="{83BEFEB8-04AF-4C1A-A016-3EFAEB3A104C}"/>
              </a:ext>
            </a:extLst>
          </p:cNvPr>
          <p:cNvCxnSpPr>
            <a:cxnSpLocks/>
            <a:stCxn id="28" idx="3"/>
            <a:endCxn id="17" idx="1"/>
          </p:cNvCxnSpPr>
          <p:nvPr/>
        </p:nvCxnSpPr>
        <p:spPr>
          <a:xfrm flipV="1">
            <a:off x="3632200" y="2520156"/>
            <a:ext cx="302871" cy="794"/>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7" name="Rectángulo 36">
            <a:extLst>
              <a:ext uri="{FF2B5EF4-FFF2-40B4-BE49-F238E27FC236}">
                <a16:creationId xmlns:a16="http://schemas.microsoft.com/office/drawing/2014/main" id="{11786876-B011-4152-8D83-331CB0BFE40D}"/>
              </a:ext>
            </a:extLst>
          </p:cNvPr>
          <p:cNvSpPr/>
          <p:nvPr/>
        </p:nvSpPr>
        <p:spPr>
          <a:xfrm>
            <a:off x="5653858" y="1705342"/>
            <a:ext cx="3067367" cy="553998"/>
          </a:xfrm>
          <a:prstGeom prst="rect">
            <a:avLst/>
          </a:prstGeom>
          <a:ln w="9525">
            <a:solidFill>
              <a:srgbClr val="FFC000"/>
            </a:solidFill>
          </a:ln>
        </p:spPr>
        <p:txBody>
          <a:bodyPr wrap="square">
            <a:spAutoFit/>
          </a:bodyPr>
          <a:lstStyle/>
          <a:p>
            <a:pPr lvl="1">
              <a:tabLst>
                <a:tab pos="180000" algn="l"/>
                <a:tab pos="360000" algn="l"/>
                <a:tab pos="540000" algn="l"/>
              </a:tabLst>
            </a:pPr>
            <a:r>
              <a:rPr lang="en-US" sz="1000" dirty="0">
                <a:solidFill>
                  <a:srgbClr val="FFFF00"/>
                </a:solidFill>
              </a:rPr>
              <a:t>Then, we run a </a:t>
            </a:r>
            <a:r>
              <a:rPr lang="en-US" sz="1000" b="1" dirty="0">
                <a:solidFill>
                  <a:srgbClr val="FFFF00"/>
                </a:solidFill>
              </a:rPr>
              <a:t>1-dimensional matrix profile</a:t>
            </a:r>
            <a:r>
              <a:rPr lang="en-US" sz="1000" dirty="0">
                <a:solidFill>
                  <a:srgbClr val="FFFF00"/>
                </a:solidFill>
              </a:rPr>
              <a:t> 	based </a:t>
            </a:r>
            <a:r>
              <a:rPr lang="en-US" sz="1000" b="1" dirty="0">
                <a:solidFill>
                  <a:srgbClr val="FFFF00"/>
                </a:solidFill>
              </a:rPr>
              <a:t>motif discovery algorithm</a:t>
            </a:r>
            <a:r>
              <a:rPr lang="en-US" sz="1000" dirty="0">
                <a:solidFill>
                  <a:srgbClr val="FFFF00"/>
                </a:solidFill>
              </a:rPr>
              <a:t> on the 	dataset </a:t>
            </a:r>
          </a:p>
        </p:txBody>
      </p:sp>
      <p:sp>
        <p:nvSpPr>
          <p:cNvPr id="39" name="Rectángulo 38">
            <a:extLst>
              <a:ext uri="{FF2B5EF4-FFF2-40B4-BE49-F238E27FC236}">
                <a16:creationId xmlns:a16="http://schemas.microsoft.com/office/drawing/2014/main" id="{CA1DBF9F-C041-491E-9A3C-3996D2FE6A02}"/>
              </a:ext>
            </a:extLst>
          </p:cNvPr>
          <p:cNvSpPr/>
          <p:nvPr/>
        </p:nvSpPr>
        <p:spPr>
          <a:xfrm>
            <a:off x="5653859" y="2433182"/>
            <a:ext cx="3067367" cy="707886"/>
          </a:xfrm>
          <a:prstGeom prst="rect">
            <a:avLst/>
          </a:prstGeom>
          <a:ln w="9525">
            <a:solidFill>
              <a:srgbClr val="FFC000"/>
            </a:solidFill>
          </a:ln>
        </p:spPr>
        <p:txBody>
          <a:bodyPr wrap="square">
            <a:spAutoFit/>
          </a:bodyPr>
          <a:lstStyle/>
          <a:p>
            <a:pPr>
              <a:tabLst>
                <a:tab pos="180000" algn="l"/>
                <a:tab pos="360000" algn="l"/>
                <a:tab pos="540000" algn="l"/>
              </a:tabLst>
            </a:pPr>
            <a:r>
              <a:rPr lang="en-US" sz="1000" b="1" dirty="0">
                <a:solidFill>
                  <a:srgbClr val="FFFF00"/>
                </a:solidFill>
              </a:rPr>
              <a:t>Exploring</a:t>
            </a:r>
            <a:r>
              <a:rPr lang="en-US" sz="1000" dirty="0">
                <a:solidFill>
                  <a:srgbClr val="FFFF00"/>
                </a:solidFill>
              </a:rPr>
              <a:t> the model </a:t>
            </a:r>
            <a:r>
              <a:rPr lang="en-US" sz="1000" b="1" dirty="0">
                <a:solidFill>
                  <a:srgbClr val="FFFF00"/>
                </a:solidFill>
              </a:rPr>
              <a:t>embeddings</a:t>
            </a:r>
            <a:r>
              <a:rPr lang="en-US" sz="1000" dirty="0">
                <a:solidFill>
                  <a:srgbClr val="FFFF00"/>
                </a:solidFill>
              </a:rPr>
              <a:t> in the </a:t>
            </a:r>
            <a:r>
              <a:rPr lang="en-US" sz="1000" b="1" dirty="0">
                <a:solidFill>
                  <a:srgbClr val="FFFF00"/>
                </a:solidFill>
              </a:rPr>
              <a:t>VA</a:t>
            </a:r>
            <a:r>
              <a:rPr lang="en-US" sz="1000" dirty="0">
                <a:solidFill>
                  <a:srgbClr val="FFFF00"/>
                </a:solidFill>
              </a:rPr>
              <a:t> module </a:t>
            </a:r>
          </a:p>
          <a:p>
            <a:pPr>
              <a:tabLst>
                <a:tab pos="180000" algn="l"/>
                <a:tab pos="360000" algn="l"/>
                <a:tab pos="540000" algn="l"/>
              </a:tabLst>
            </a:pPr>
            <a:r>
              <a:rPr lang="en-US" sz="1000" dirty="0">
                <a:solidFill>
                  <a:srgbClr val="FFFF00"/>
                </a:solidFill>
              </a:rPr>
              <a:t>	along with a screenshot </a:t>
            </a:r>
          </a:p>
          <a:p>
            <a:pPr>
              <a:tabLst>
                <a:tab pos="180000" algn="l"/>
                <a:tab pos="360000" algn="l"/>
                <a:tab pos="540000" algn="l"/>
              </a:tabLst>
            </a:pPr>
            <a:r>
              <a:rPr lang="en-US" sz="1000" dirty="0">
                <a:solidFill>
                  <a:srgbClr val="FFFF00"/>
                </a:solidFill>
              </a:rPr>
              <a:t>	from the stumpy with the results</a:t>
            </a:r>
          </a:p>
        </p:txBody>
      </p:sp>
      <p:sp>
        <p:nvSpPr>
          <p:cNvPr id="40" name="Rectángulo 39">
            <a:extLst>
              <a:ext uri="{FF2B5EF4-FFF2-40B4-BE49-F238E27FC236}">
                <a16:creationId xmlns:a16="http://schemas.microsoft.com/office/drawing/2014/main" id="{9553EC7E-5861-47F2-A86D-181FF1DB8DEB}"/>
              </a:ext>
            </a:extLst>
          </p:cNvPr>
          <p:cNvSpPr/>
          <p:nvPr/>
        </p:nvSpPr>
        <p:spPr>
          <a:xfrm>
            <a:off x="5653858" y="3314911"/>
            <a:ext cx="3067367" cy="553998"/>
          </a:xfrm>
          <a:prstGeom prst="rect">
            <a:avLst/>
          </a:prstGeom>
          <a:ln w="9525">
            <a:solidFill>
              <a:srgbClr val="FFC000"/>
            </a:solidFill>
          </a:ln>
        </p:spPr>
        <p:txBody>
          <a:bodyPr wrap="square">
            <a:spAutoFit/>
          </a:bodyPr>
          <a:lstStyle/>
          <a:p>
            <a:pPr>
              <a:tabLst>
                <a:tab pos="180000" algn="l"/>
                <a:tab pos="360000" algn="l"/>
                <a:tab pos="540000" algn="l"/>
              </a:tabLst>
            </a:pPr>
            <a:r>
              <a:rPr lang="en-US" sz="1000" dirty="0">
                <a:solidFill>
                  <a:srgbClr val="FFFF00"/>
                </a:solidFill>
              </a:rPr>
              <a:t>We conclude that </a:t>
            </a:r>
            <a:r>
              <a:rPr lang="en-US" sz="1000" b="1" dirty="0" err="1">
                <a:solidFill>
                  <a:srgbClr val="FFFF00"/>
                </a:solidFill>
              </a:rPr>
              <a:t>DeepVATS</a:t>
            </a:r>
            <a:r>
              <a:rPr lang="en-US" sz="1000" b="1" dirty="0">
                <a:solidFill>
                  <a:srgbClr val="FFFF00"/>
                </a:solidFill>
              </a:rPr>
              <a:t> has helped</a:t>
            </a:r>
            <a:r>
              <a:rPr lang="en-US" sz="1000" dirty="0">
                <a:solidFill>
                  <a:srgbClr val="FFFF00"/>
                </a:solidFill>
              </a:rPr>
              <a:t> to </a:t>
            </a:r>
          </a:p>
          <a:p>
            <a:pPr>
              <a:tabLst>
                <a:tab pos="180000" algn="l"/>
                <a:tab pos="360000" algn="l"/>
                <a:tab pos="540000" algn="l"/>
              </a:tabLst>
            </a:pPr>
            <a:r>
              <a:rPr lang="en-US" sz="1000" dirty="0">
                <a:solidFill>
                  <a:srgbClr val="FFFF00"/>
                </a:solidFill>
              </a:rPr>
              <a:t>	easily spot this motif, and it </a:t>
            </a:r>
          </a:p>
          <a:p>
            <a:pPr>
              <a:tabLst>
                <a:tab pos="180000" algn="l"/>
                <a:tab pos="360000" algn="l"/>
                <a:tab pos="540000" algn="l"/>
              </a:tabLst>
            </a:pPr>
            <a:r>
              <a:rPr lang="en-US" sz="1000" dirty="0">
                <a:solidFill>
                  <a:srgbClr val="FFFF00"/>
                </a:solidFill>
              </a:rPr>
              <a:t>	has avoided the effects of noisy variables.</a:t>
            </a:r>
            <a:endParaRPr lang="es-ES" sz="1000" dirty="0">
              <a:solidFill>
                <a:srgbClr val="FFFF00"/>
              </a:solidFill>
            </a:endParaRPr>
          </a:p>
        </p:txBody>
      </p:sp>
      <p:cxnSp>
        <p:nvCxnSpPr>
          <p:cNvPr id="41" name="Conector: angular 40">
            <a:extLst>
              <a:ext uri="{FF2B5EF4-FFF2-40B4-BE49-F238E27FC236}">
                <a16:creationId xmlns:a16="http://schemas.microsoft.com/office/drawing/2014/main" id="{C220989E-E62F-477A-B7A3-202AC98018E9}"/>
              </a:ext>
            </a:extLst>
          </p:cNvPr>
          <p:cNvCxnSpPr>
            <a:cxnSpLocks/>
            <a:stCxn id="31" idx="2"/>
            <a:endCxn id="37" idx="0"/>
          </p:cNvCxnSpPr>
          <p:nvPr/>
        </p:nvCxnSpPr>
        <p:spPr>
          <a:xfrm rot="5400000">
            <a:off x="7086887" y="1604686"/>
            <a:ext cx="201312" cy="1"/>
          </a:xfrm>
          <a:prstGeom prst="bentConnector3">
            <a:avLst>
              <a:gd name="adj1" fmla="val 50000"/>
            </a:avLst>
          </a:prstGeom>
          <a:ln w="127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ector: angular 43">
            <a:extLst>
              <a:ext uri="{FF2B5EF4-FFF2-40B4-BE49-F238E27FC236}">
                <a16:creationId xmlns:a16="http://schemas.microsoft.com/office/drawing/2014/main" id="{87801914-464E-44DC-85D8-5EA7BDA069AF}"/>
              </a:ext>
            </a:extLst>
          </p:cNvPr>
          <p:cNvCxnSpPr>
            <a:cxnSpLocks/>
            <a:stCxn id="37" idx="2"/>
            <a:endCxn id="39" idx="0"/>
          </p:cNvCxnSpPr>
          <p:nvPr/>
        </p:nvCxnSpPr>
        <p:spPr>
          <a:xfrm rot="16200000" flipH="1">
            <a:off x="7100621" y="2346260"/>
            <a:ext cx="173842" cy="1"/>
          </a:xfrm>
          <a:prstGeom prst="bentConnector3">
            <a:avLst>
              <a:gd name="adj1" fmla="val 50000"/>
            </a:avLst>
          </a:prstGeom>
          <a:ln w="1270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ector: angular 46">
            <a:extLst>
              <a:ext uri="{FF2B5EF4-FFF2-40B4-BE49-F238E27FC236}">
                <a16:creationId xmlns:a16="http://schemas.microsoft.com/office/drawing/2014/main" id="{109AD2C4-46E7-439C-957F-42D6F2328B43}"/>
              </a:ext>
            </a:extLst>
          </p:cNvPr>
          <p:cNvCxnSpPr>
            <a:cxnSpLocks/>
            <a:stCxn id="39" idx="2"/>
            <a:endCxn id="40" idx="0"/>
          </p:cNvCxnSpPr>
          <p:nvPr/>
        </p:nvCxnSpPr>
        <p:spPr>
          <a:xfrm rot="5400000">
            <a:off x="7100622" y="3227989"/>
            <a:ext cx="173843" cy="1"/>
          </a:xfrm>
          <a:prstGeom prst="bentConnector3">
            <a:avLst>
              <a:gd name="adj1" fmla="val 50000"/>
            </a:avLst>
          </a:prstGeom>
          <a:ln w="127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609398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3" name="Google Shape;57;p13"/>
          <p:cNvSpPr txBox="1"/>
          <p:nvPr/>
        </p:nvSpPr>
        <p:spPr>
          <a:xfrm>
            <a:off x="210206" y="796287"/>
            <a:ext cx="8692055" cy="1292631"/>
          </a:xfrm>
          <a:prstGeom prst="rect">
            <a:avLst/>
          </a:prstGeom>
          <a:noFill/>
          <a:ln>
            <a:noFill/>
          </a:ln>
        </p:spPr>
        <p:txBody>
          <a:bodyPr spcFirstLastPara="1" wrap="square" lIns="91425" tIns="91425" rIns="91425" bIns="91425" anchor="t" anchorCtr="0">
            <a:spAutoFit/>
          </a:bodyPr>
          <a:lstStyle/>
          <a:p>
            <a:pPr lvl="0" algn="ctr">
              <a:buClr>
                <a:schemeClr val="dk1"/>
              </a:buClr>
              <a:buSzPts val="2800"/>
            </a:pPr>
            <a:r>
              <a:rPr lang="en-US" sz="1800" b="1" dirty="0">
                <a:solidFill>
                  <a:srgbClr val="FFFF00"/>
                </a:solidFill>
              </a:rPr>
              <a:t>Paper Title:</a:t>
            </a:r>
          </a:p>
          <a:p>
            <a:pPr lvl="0" algn="ctr">
              <a:buClr>
                <a:schemeClr val="dk1"/>
              </a:buClr>
              <a:buSzPts val="2800"/>
            </a:pPr>
            <a:r>
              <a:rPr lang="en-US" sz="1800" b="1" dirty="0">
                <a:solidFill>
                  <a:srgbClr val="FFFF00"/>
                </a:solidFill>
              </a:rPr>
              <a:t>Exploring Multiple Classification Systems </a:t>
            </a:r>
          </a:p>
          <a:p>
            <a:pPr lvl="0" algn="ctr">
              <a:buClr>
                <a:schemeClr val="dk1"/>
              </a:buClr>
              <a:buSzPts val="2800"/>
            </a:pPr>
            <a:r>
              <a:rPr lang="en-US" sz="1800" b="1" dirty="0">
                <a:solidFill>
                  <a:srgbClr val="FFFF00"/>
                </a:solidFill>
              </a:rPr>
              <a:t>for Online Time Series Anomaly Detection</a:t>
            </a:r>
            <a:endParaRPr lang="en" sz="1800" b="1" dirty="0">
              <a:solidFill>
                <a:srgbClr val="FFFF00"/>
              </a:solidFill>
            </a:endParaRPr>
          </a:p>
          <a:p>
            <a:pPr marL="0" lvl="0" indent="0" algn="ctr" rtl="0">
              <a:spcBef>
                <a:spcPts val="0"/>
              </a:spcBef>
              <a:spcAft>
                <a:spcPts val="0"/>
              </a:spcAft>
              <a:buClr>
                <a:schemeClr val="dk1"/>
              </a:buClr>
              <a:buSzPts val="2800"/>
              <a:buFont typeface="Arial"/>
              <a:buNone/>
            </a:pPr>
            <a:r>
              <a:rPr lang="en" sz="1800" b="1" dirty="0">
                <a:solidFill>
                  <a:schemeClr val="bg1"/>
                </a:solidFill>
              </a:rPr>
              <a:t>Paper ID: 2031</a:t>
            </a:r>
            <a:endParaRPr sz="1050" dirty="0">
              <a:solidFill>
                <a:schemeClr val="bg1"/>
              </a:solidFill>
            </a:endParaRPr>
          </a:p>
        </p:txBody>
      </p:sp>
      <p:sp>
        <p:nvSpPr>
          <p:cNvPr id="4" name="Google Shape;58;p13"/>
          <p:cNvSpPr txBox="1"/>
          <p:nvPr/>
        </p:nvSpPr>
        <p:spPr>
          <a:xfrm>
            <a:off x="394855" y="1990666"/>
            <a:ext cx="3678381" cy="141574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s-ES" sz="1600" b="1" i="1" dirty="0">
                <a:solidFill>
                  <a:srgbClr val="FFFF00"/>
                </a:solidFill>
              </a:rPr>
              <a:t>Inmaculada Santamaria-Valenzuela</a:t>
            </a:r>
            <a:endParaRPr sz="1600" b="1" i="1" dirty="0">
              <a:solidFill>
                <a:srgbClr val="FFFF00"/>
              </a:solidFill>
            </a:endParaRPr>
          </a:p>
          <a:p>
            <a:pPr marL="0" lvl="0" indent="0" algn="l" rtl="0">
              <a:spcBef>
                <a:spcPts val="0"/>
              </a:spcBef>
              <a:spcAft>
                <a:spcPts val="0"/>
              </a:spcAft>
              <a:buNone/>
            </a:pPr>
            <a:endParaRPr sz="1600" b="1" i="1" dirty="0">
              <a:solidFill>
                <a:srgbClr val="FFFF00"/>
              </a:solidFill>
            </a:endParaRPr>
          </a:p>
          <a:p>
            <a:pPr marL="0" lvl="0" indent="0" algn="l" rtl="0">
              <a:spcBef>
                <a:spcPts val="0"/>
              </a:spcBef>
              <a:spcAft>
                <a:spcPts val="0"/>
              </a:spcAft>
              <a:buNone/>
            </a:pPr>
            <a:r>
              <a:rPr lang="es-ES" sz="1600" b="1" i="1" dirty="0" err="1">
                <a:solidFill>
                  <a:srgbClr val="FFFF00"/>
                </a:solidFill>
              </a:rPr>
              <a:t>Victor</a:t>
            </a:r>
            <a:r>
              <a:rPr lang="es-ES" sz="1600" b="1" i="1" dirty="0">
                <a:solidFill>
                  <a:srgbClr val="FFFF00"/>
                </a:solidFill>
              </a:rPr>
              <a:t> </a:t>
            </a:r>
            <a:r>
              <a:rPr lang="es-ES" sz="1600" b="1" i="1" dirty="0" err="1">
                <a:solidFill>
                  <a:srgbClr val="FFFF00"/>
                </a:solidFill>
              </a:rPr>
              <a:t>Rodriguez-Fernandez</a:t>
            </a:r>
            <a:endParaRPr sz="1600" b="1" i="1" dirty="0">
              <a:solidFill>
                <a:srgbClr val="FFFF00"/>
              </a:solidFill>
            </a:endParaRPr>
          </a:p>
          <a:p>
            <a:pPr marL="0" lvl="0" indent="0" algn="l" rtl="0">
              <a:spcBef>
                <a:spcPts val="0"/>
              </a:spcBef>
              <a:spcAft>
                <a:spcPts val="0"/>
              </a:spcAft>
              <a:buNone/>
            </a:pPr>
            <a:endParaRPr sz="1600" b="1" i="1" dirty="0">
              <a:solidFill>
                <a:srgbClr val="FFFF00"/>
              </a:solidFill>
            </a:endParaRPr>
          </a:p>
          <a:p>
            <a:pPr marL="0" lvl="0" indent="0" algn="l" rtl="0">
              <a:spcBef>
                <a:spcPts val="0"/>
              </a:spcBef>
              <a:spcAft>
                <a:spcPts val="0"/>
              </a:spcAft>
              <a:buNone/>
            </a:pPr>
            <a:r>
              <a:rPr lang="es-ES" sz="1600" b="1" i="1" dirty="0">
                <a:solidFill>
                  <a:schemeClr val="bg1"/>
                </a:solidFill>
              </a:rPr>
              <a:t>David Camacho</a:t>
            </a:r>
            <a:endParaRPr sz="1600" b="1" i="1" dirty="0">
              <a:solidFill>
                <a:schemeClr val="bg1"/>
              </a:solidFill>
            </a:endParaRPr>
          </a:p>
        </p:txBody>
      </p:sp>
      <p:sp>
        <p:nvSpPr>
          <p:cNvPr id="5" name="Google Shape;59;p13"/>
          <p:cNvSpPr txBox="1"/>
          <p:nvPr/>
        </p:nvSpPr>
        <p:spPr>
          <a:xfrm>
            <a:off x="4572000" y="3006329"/>
            <a:ext cx="3239700" cy="40007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ES" i="1" dirty="0">
                <a:solidFill>
                  <a:srgbClr val="FFFF00"/>
                </a:solidFill>
              </a:rPr>
              <a:t>Universidad Politécnica de Madrid</a:t>
            </a:r>
          </a:p>
        </p:txBody>
      </p:sp>
      <p:sp>
        <p:nvSpPr>
          <p:cNvPr id="7" name="Google Shape;59;p13">
            <a:extLst>
              <a:ext uri="{FF2B5EF4-FFF2-40B4-BE49-F238E27FC236}">
                <a16:creationId xmlns:a16="http://schemas.microsoft.com/office/drawing/2014/main" id="{0E900032-4428-4F3B-A3D2-687FFFA745EC}"/>
              </a:ext>
            </a:extLst>
          </p:cNvPr>
          <p:cNvSpPr txBox="1"/>
          <p:nvPr/>
        </p:nvSpPr>
        <p:spPr>
          <a:xfrm>
            <a:off x="4572000" y="2498497"/>
            <a:ext cx="3239700" cy="40007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ES" i="1" dirty="0">
                <a:solidFill>
                  <a:srgbClr val="FFFF00"/>
                </a:solidFill>
              </a:rPr>
              <a:t>Universidad Politécnica de Madrid</a:t>
            </a:r>
          </a:p>
        </p:txBody>
      </p:sp>
      <p:sp>
        <p:nvSpPr>
          <p:cNvPr id="8" name="Google Shape;59;p13">
            <a:extLst>
              <a:ext uri="{FF2B5EF4-FFF2-40B4-BE49-F238E27FC236}">
                <a16:creationId xmlns:a16="http://schemas.microsoft.com/office/drawing/2014/main" id="{6C4E7A7B-5337-4FCB-89F2-52D99EB42599}"/>
              </a:ext>
            </a:extLst>
          </p:cNvPr>
          <p:cNvSpPr txBox="1"/>
          <p:nvPr/>
        </p:nvSpPr>
        <p:spPr>
          <a:xfrm>
            <a:off x="4572000" y="1996631"/>
            <a:ext cx="3239700" cy="40007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s-ES" i="1" dirty="0">
                <a:solidFill>
                  <a:srgbClr val="FFFF00"/>
                </a:solidFill>
              </a:rPr>
              <a:t>Universidad Politécnica de Madrid</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6380" y="733127"/>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
            </a:r>
            <a:r>
              <a:rPr lang="es-ES" sz="2500" b="1" dirty="0">
                <a:solidFill>
                  <a:schemeClr val="bg1"/>
                </a:solidFill>
                <a:latin typeface="Georgia"/>
                <a:ea typeface="Georgia"/>
                <a:cs typeface="Georgia"/>
                <a:sym typeface="Georgia"/>
              </a:rPr>
              <a:t>ATS</a:t>
            </a:r>
            <a:endParaRPr lang="en-US" sz="2500" b="1" dirty="0">
              <a:solidFill>
                <a:schemeClr val="bg1"/>
              </a:solidFill>
              <a:latin typeface="Georgia"/>
              <a:ea typeface="Georgia"/>
              <a:cs typeface="Georgia"/>
              <a:sym typeface="Georgia"/>
            </a:endParaRPr>
          </a:p>
        </p:txBody>
      </p:sp>
      <p:sp>
        <p:nvSpPr>
          <p:cNvPr id="34" name="Rectángulo 33">
            <a:extLst>
              <a:ext uri="{FF2B5EF4-FFF2-40B4-BE49-F238E27FC236}">
                <a16:creationId xmlns:a16="http://schemas.microsoft.com/office/drawing/2014/main" id="{D6CBF56C-FDD4-420F-AF85-FF055C96A6A4}"/>
              </a:ext>
            </a:extLst>
          </p:cNvPr>
          <p:cNvSpPr/>
          <p:nvPr/>
        </p:nvSpPr>
        <p:spPr>
          <a:xfrm>
            <a:off x="2300730" y="1206446"/>
            <a:ext cx="5136430" cy="246221"/>
          </a:xfrm>
          <a:prstGeom prst="rect">
            <a:avLst/>
          </a:prstGeom>
        </p:spPr>
        <p:txBody>
          <a:bodyPr wrap="square">
            <a:spAutoFit/>
          </a:bodyPr>
          <a:lstStyle/>
          <a:p>
            <a:r>
              <a:rPr lang="en-US" sz="1000" i="1" dirty="0">
                <a:solidFill>
                  <a:srgbClr val="FFFF00"/>
                </a:solidFill>
                <a:ea typeface="SimSun" panose="02010600030101010101" pitchFamily="2" charset="-122"/>
                <a:cs typeface="Lucida Sans" panose="020B0602030504020204" pitchFamily="34" charset="0"/>
              </a:rPr>
              <a:t>Figure obtained from fig. C.22 of [2]. </a:t>
            </a:r>
            <a:r>
              <a:rPr lang="en-US" sz="1000" b="1" i="1" dirty="0">
                <a:solidFill>
                  <a:srgbClr val="FFFF00"/>
                </a:solidFill>
                <a:ea typeface="SimSun" panose="02010600030101010101" pitchFamily="2" charset="-122"/>
                <a:cs typeface="Lucida Sans" panose="020B0602030504020204" pitchFamily="34" charset="0"/>
              </a:rPr>
              <a:t>Example of segmentation</a:t>
            </a:r>
            <a:r>
              <a:rPr lang="en-US" sz="1000" i="1" dirty="0">
                <a:solidFill>
                  <a:srgbClr val="FFFF00"/>
                </a:solidFill>
                <a:ea typeface="SimSun" panose="02010600030101010101" pitchFamily="2" charset="-122"/>
                <a:cs typeface="Lucida Sans" panose="020B0602030504020204" pitchFamily="34" charset="0"/>
              </a:rPr>
              <a:t> using ABP dataset [8] </a:t>
            </a:r>
            <a:endParaRPr lang="es-ES" sz="1000" i="1" dirty="0">
              <a:solidFill>
                <a:srgbClr val="FFFF00"/>
              </a:solidFill>
              <a:ea typeface="SimSun" panose="02010600030101010101" pitchFamily="2" charset="-122"/>
              <a:cs typeface="Lucida Sans" panose="020B0602030504020204" pitchFamily="34" charset="0"/>
            </a:endParaRPr>
          </a:p>
        </p:txBody>
      </p:sp>
      <p:pic>
        <p:nvPicPr>
          <p:cNvPr id="17" name="Imagen 16">
            <a:extLst>
              <a:ext uri="{FF2B5EF4-FFF2-40B4-BE49-F238E27FC236}">
                <a16:creationId xmlns:a16="http://schemas.microsoft.com/office/drawing/2014/main" id="{314F7DDE-257B-4B7B-BCC9-D37CF0557525}"/>
              </a:ext>
            </a:extLst>
          </p:cNvPr>
          <p:cNvPicPr>
            <a:picLocks noChangeAspect="1"/>
          </p:cNvPicPr>
          <p:nvPr/>
        </p:nvPicPr>
        <p:blipFill>
          <a:blip r:embed="rId3"/>
          <a:stretch>
            <a:fillRect/>
          </a:stretch>
        </p:blipFill>
        <p:spPr>
          <a:xfrm>
            <a:off x="2016414" y="1452667"/>
            <a:ext cx="5420746" cy="2210619"/>
          </a:xfrm>
          <a:prstGeom prst="rect">
            <a:avLst/>
          </a:prstGeom>
        </p:spPr>
      </p:pic>
      <p:sp>
        <p:nvSpPr>
          <p:cNvPr id="2" name="TextBox 1">
            <a:extLst>
              <a:ext uri="{FF2B5EF4-FFF2-40B4-BE49-F238E27FC236}">
                <a16:creationId xmlns:a16="http://schemas.microsoft.com/office/drawing/2014/main" id="{7CC95336-AA00-EA1E-00EB-217F29915D17}"/>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9176948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6380" y="852071"/>
            <a:ext cx="4008701"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 4. </a:t>
            </a:r>
            <a:r>
              <a:rPr lang="en-US" sz="2500" b="1" dirty="0" err="1">
                <a:solidFill>
                  <a:schemeClr val="bg1"/>
                </a:solidFill>
                <a:latin typeface="Georgia"/>
                <a:ea typeface="Georgia"/>
                <a:cs typeface="Georgia"/>
                <a:sym typeface="Georgia"/>
              </a:rPr>
              <a:t>DeepV</a:t>
            </a:r>
            <a:r>
              <a:rPr lang="es-ES" sz="2500" b="1" dirty="0">
                <a:solidFill>
                  <a:schemeClr val="bg1"/>
                </a:solidFill>
                <a:latin typeface="Georgia"/>
                <a:ea typeface="Georgia"/>
                <a:cs typeface="Georgia"/>
                <a:sym typeface="Georgia"/>
              </a:rPr>
              <a:t>ATS</a:t>
            </a:r>
            <a:endParaRPr lang="en-US" sz="2500" b="1" dirty="0">
              <a:solidFill>
                <a:schemeClr val="bg1"/>
              </a:solidFill>
              <a:latin typeface="Georgia"/>
              <a:ea typeface="Georgia"/>
              <a:cs typeface="Georgia"/>
              <a:sym typeface="Georgia"/>
            </a:endParaRPr>
          </a:p>
        </p:txBody>
      </p:sp>
      <p:pic>
        <p:nvPicPr>
          <p:cNvPr id="2" name="Imagen 1">
            <a:extLst>
              <a:ext uri="{FF2B5EF4-FFF2-40B4-BE49-F238E27FC236}">
                <a16:creationId xmlns:a16="http://schemas.microsoft.com/office/drawing/2014/main" id="{1439ED74-D237-4B76-87E0-B347360843C2}"/>
              </a:ext>
            </a:extLst>
          </p:cNvPr>
          <p:cNvPicPr>
            <a:picLocks noChangeAspect="1"/>
          </p:cNvPicPr>
          <p:nvPr/>
        </p:nvPicPr>
        <p:blipFill rotWithShape="1">
          <a:blip r:embed="rId3"/>
          <a:srcRect t="51689" b="24258"/>
          <a:stretch/>
        </p:blipFill>
        <p:spPr>
          <a:xfrm>
            <a:off x="296380" y="1717284"/>
            <a:ext cx="8464099" cy="1708931"/>
          </a:xfrm>
          <a:prstGeom prst="rect">
            <a:avLst/>
          </a:prstGeom>
        </p:spPr>
      </p:pic>
      <p:sp>
        <p:nvSpPr>
          <p:cNvPr id="12" name="Rectángulo 11">
            <a:extLst>
              <a:ext uri="{FF2B5EF4-FFF2-40B4-BE49-F238E27FC236}">
                <a16:creationId xmlns:a16="http://schemas.microsoft.com/office/drawing/2014/main" id="{A85F4787-DA55-46B7-B49C-C8A03E160246}"/>
              </a:ext>
            </a:extLst>
          </p:cNvPr>
          <p:cNvSpPr/>
          <p:nvPr/>
        </p:nvSpPr>
        <p:spPr>
          <a:xfrm>
            <a:off x="1660603" y="1427385"/>
            <a:ext cx="6179628" cy="246221"/>
          </a:xfrm>
          <a:prstGeom prst="rect">
            <a:avLst/>
          </a:prstGeom>
        </p:spPr>
        <p:txBody>
          <a:bodyPr wrap="square">
            <a:spAutoFit/>
          </a:bodyPr>
          <a:lstStyle/>
          <a:p>
            <a:r>
              <a:rPr lang="en-US" sz="1000" i="1" dirty="0">
                <a:solidFill>
                  <a:srgbClr val="FFFF00"/>
                </a:solidFill>
                <a:ea typeface="SimSun" panose="02010600030101010101" pitchFamily="2" charset="-122"/>
                <a:cs typeface="Lucida Sans" panose="020B0602030504020204" pitchFamily="34" charset="0"/>
              </a:rPr>
              <a:t>Figure obtained from fig.11 of [2]. </a:t>
            </a:r>
            <a:r>
              <a:rPr lang="en-US" sz="1000" b="1" i="1" dirty="0">
                <a:solidFill>
                  <a:srgbClr val="FFFF00"/>
                </a:solidFill>
                <a:ea typeface="SimSun" panose="02010600030101010101" pitchFamily="2" charset="-122"/>
                <a:cs typeface="Lucida Sans" panose="020B0602030504020204" pitchFamily="34" charset="0"/>
              </a:rPr>
              <a:t>Example of anomaly detection</a:t>
            </a:r>
            <a:r>
              <a:rPr lang="en-US" sz="1000" i="1" dirty="0">
                <a:solidFill>
                  <a:srgbClr val="FFFF00"/>
                </a:solidFill>
                <a:ea typeface="SimSun" panose="02010600030101010101" pitchFamily="2" charset="-122"/>
                <a:cs typeface="Lucida Sans" panose="020B0602030504020204" pitchFamily="34" charset="0"/>
              </a:rPr>
              <a:t> in parking hourly occupancy dataset [9]</a:t>
            </a:r>
            <a:endParaRPr lang="es-ES" sz="1000" i="1" dirty="0">
              <a:solidFill>
                <a:srgbClr val="FFFF00"/>
              </a:solidFill>
              <a:ea typeface="SimSun" panose="02010600030101010101" pitchFamily="2" charset="-122"/>
              <a:cs typeface="Lucida Sans" panose="020B0602030504020204" pitchFamily="34" charset="0"/>
            </a:endParaRPr>
          </a:p>
        </p:txBody>
      </p:sp>
      <p:sp>
        <p:nvSpPr>
          <p:cNvPr id="3" name="TextBox 2">
            <a:extLst>
              <a:ext uri="{FF2B5EF4-FFF2-40B4-BE49-F238E27FC236}">
                <a16:creationId xmlns:a16="http://schemas.microsoft.com/office/drawing/2014/main" id="{ABDC7C64-6203-BBE6-DF89-76CDD7D991F3}"/>
              </a:ext>
            </a:extLst>
          </p:cNvPr>
          <p:cNvSpPr txBox="1"/>
          <p:nvPr/>
        </p:nvSpPr>
        <p:spPr>
          <a:xfrm>
            <a:off x="388952" y="3830334"/>
            <a:ext cx="8366095" cy="430887"/>
          </a:xfrm>
          <a:prstGeom prst="rect">
            <a:avLst/>
          </a:prstGeom>
          <a:noFill/>
        </p:spPr>
        <p:txBody>
          <a:bodyPr wrap="square">
            <a:spAutoFit/>
          </a:bodyPr>
          <a:lstStyle/>
          <a:p>
            <a:pPr algn="ctr">
              <a:buClr>
                <a:srgbClr val="FFFF00"/>
              </a:buClr>
              <a:tabLst>
                <a:tab pos="234000" algn="l"/>
              </a:tabLst>
            </a:pPr>
            <a:r>
              <a:rPr lang="en-US" sz="1050" b="1" i="1" dirty="0">
                <a:solidFill>
                  <a:schemeClr val="bg1">
                    <a:lumMod val="95000"/>
                  </a:schemeClr>
                </a:solidFill>
              </a:rPr>
              <a:t>[2] V. Rodriguez-Fernandez, D. Montalvo, F. </a:t>
            </a:r>
            <a:r>
              <a:rPr lang="en-US" sz="1050" b="1" i="1" dirty="0" err="1">
                <a:solidFill>
                  <a:schemeClr val="bg1">
                    <a:lumMod val="95000"/>
                  </a:schemeClr>
                </a:solidFill>
              </a:rPr>
              <a:t>Piccialli</a:t>
            </a:r>
            <a:r>
              <a:rPr lang="en-US" sz="1050" b="1" i="1" dirty="0">
                <a:solidFill>
                  <a:schemeClr val="bg1">
                    <a:lumMod val="95000"/>
                  </a:schemeClr>
                </a:solidFill>
              </a:rPr>
              <a:t>, G. J. </a:t>
            </a:r>
            <a:r>
              <a:rPr lang="en-US" sz="1050" b="1" i="1" dirty="0" err="1">
                <a:solidFill>
                  <a:schemeClr val="bg1">
                    <a:lumMod val="95000"/>
                  </a:schemeClr>
                </a:solidFill>
              </a:rPr>
              <a:t>Nalepa</a:t>
            </a:r>
            <a:r>
              <a:rPr lang="en-US" sz="1050" b="1" i="1" dirty="0">
                <a:solidFill>
                  <a:schemeClr val="bg1">
                    <a:lumMod val="95000"/>
                  </a:schemeClr>
                </a:solidFill>
              </a:rPr>
              <a:t>, y D. Camacho, </a:t>
            </a:r>
            <a:r>
              <a:rPr lang="en-US" sz="1050" b="1" i="1" dirty="0">
                <a:solidFill>
                  <a:srgbClr val="FFFF00"/>
                </a:solidFill>
              </a:rPr>
              <a:t>«</a:t>
            </a:r>
            <a:r>
              <a:rPr lang="en-US" sz="1050" b="1" i="1" dirty="0" err="1">
                <a:solidFill>
                  <a:srgbClr val="FFFF00"/>
                </a:solidFill>
              </a:rPr>
              <a:t>DeepVATS</a:t>
            </a:r>
            <a:r>
              <a:rPr lang="en-US" sz="1050" b="1" i="1" dirty="0">
                <a:solidFill>
                  <a:srgbClr val="FFFF00"/>
                </a:solidFill>
              </a:rPr>
              <a:t>:  </a:t>
            </a:r>
            <a:r>
              <a:rPr lang="en-US" sz="1050" b="1" i="1" dirty="0" err="1">
                <a:solidFill>
                  <a:srgbClr val="FFFF00"/>
                </a:solidFill>
              </a:rPr>
              <a:t>DeepVATS</a:t>
            </a:r>
            <a:r>
              <a:rPr lang="en-US" sz="1050" b="1" i="1" dirty="0">
                <a:solidFill>
                  <a:srgbClr val="FFFF00"/>
                </a:solidFill>
              </a:rPr>
              <a:t> Visual Analytics for Time Series»</a:t>
            </a:r>
            <a:r>
              <a:rPr lang="en-US" sz="1050" b="1" i="1" dirty="0">
                <a:solidFill>
                  <a:schemeClr val="bg1">
                    <a:lumMod val="95000"/>
                  </a:schemeClr>
                </a:solidFill>
              </a:rPr>
              <a:t>, Knowledge-Based Systems, 2023, DOI: 10.1016/j.knosys.2023.110793.</a:t>
            </a:r>
          </a:p>
        </p:txBody>
      </p:sp>
    </p:spTree>
    <p:extLst>
      <p:ext uri="{BB962C8B-B14F-4D97-AF65-F5344CB8AC3E}">
        <p14:creationId xmlns:p14="http://schemas.microsoft.com/office/powerpoint/2010/main" val="25309958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5" name="Google Shape;76;p15"/>
          <p:cNvSpPr txBox="1"/>
          <p:nvPr/>
        </p:nvSpPr>
        <p:spPr>
          <a:xfrm>
            <a:off x="362655" y="831803"/>
            <a:ext cx="4946326"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5. </a:t>
            </a:r>
            <a:r>
              <a:rPr lang="en-US" sz="2500" b="1" dirty="0" err="1">
                <a:solidFill>
                  <a:schemeClr val="bg1"/>
                </a:solidFill>
                <a:latin typeface="Georgia"/>
                <a:ea typeface="Georgia"/>
                <a:cs typeface="Georgia"/>
                <a:sym typeface="Georgia"/>
              </a:rPr>
              <a:t>Aplication</a:t>
            </a:r>
            <a:r>
              <a:rPr lang="en-US" sz="2500" b="1" dirty="0">
                <a:solidFill>
                  <a:schemeClr val="bg1"/>
                </a:solidFill>
                <a:latin typeface="Georgia"/>
                <a:ea typeface="Georgia"/>
                <a:cs typeface="Georgia"/>
                <a:sym typeface="Georgia"/>
              </a:rPr>
              <a:t> domains</a:t>
            </a:r>
          </a:p>
        </p:txBody>
      </p:sp>
      <p:sp>
        <p:nvSpPr>
          <p:cNvPr id="4" name="Rectángulo 3">
            <a:extLst>
              <a:ext uri="{FF2B5EF4-FFF2-40B4-BE49-F238E27FC236}">
                <a16:creationId xmlns:a16="http://schemas.microsoft.com/office/drawing/2014/main" id="{DFA3E2C8-4769-4804-B7EE-7080C4F0E177}"/>
              </a:ext>
            </a:extLst>
          </p:cNvPr>
          <p:cNvSpPr/>
          <p:nvPr/>
        </p:nvSpPr>
        <p:spPr>
          <a:xfrm>
            <a:off x="455347" y="2082153"/>
            <a:ext cx="1640226" cy="738664"/>
          </a:xfrm>
          <a:prstGeom prst="rect">
            <a:avLst/>
          </a:prstGeom>
          <a:ln w="9525">
            <a:solidFill>
              <a:srgbClr val="FFC000"/>
            </a:solidFill>
          </a:ln>
        </p:spPr>
        <p:txBody>
          <a:bodyPr wrap="square">
            <a:spAutoFit/>
          </a:bodyPr>
          <a:lstStyle/>
          <a:p>
            <a:pPr algn="ctr">
              <a:buClr>
                <a:srgbClr val="FFFF00"/>
              </a:buClr>
            </a:pPr>
            <a:r>
              <a:rPr lang="es-ES" dirty="0">
                <a:solidFill>
                  <a:schemeClr val="bg1">
                    <a:lumMod val="95000"/>
                  </a:schemeClr>
                </a:solidFill>
              </a:rPr>
              <a:t>Time series </a:t>
            </a:r>
          </a:p>
          <a:p>
            <a:pPr algn="ctr">
              <a:buClr>
                <a:srgbClr val="FFFF00"/>
              </a:buClr>
            </a:pPr>
            <a:r>
              <a:rPr lang="es-ES" dirty="0" err="1">
                <a:solidFill>
                  <a:schemeClr val="bg1">
                    <a:lumMod val="95000"/>
                  </a:schemeClr>
                </a:solidFill>
              </a:rPr>
              <a:t>anomaly</a:t>
            </a:r>
            <a:r>
              <a:rPr lang="es-ES" dirty="0">
                <a:solidFill>
                  <a:schemeClr val="bg1">
                    <a:lumMod val="95000"/>
                  </a:schemeClr>
                </a:solidFill>
              </a:rPr>
              <a:t> </a:t>
            </a:r>
            <a:r>
              <a:rPr lang="es-ES" dirty="0" err="1">
                <a:solidFill>
                  <a:schemeClr val="bg1">
                    <a:lumMod val="95000"/>
                  </a:schemeClr>
                </a:solidFill>
              </a:rPr>
              <a:t>detection</a:t>
            </a:r>
            <a:r>
              <a:rPr lang="es-ES" dirty="0">
                <a:solidFill>
                  <a:schemeClr val="bg1">
                    <a:lumMod val="95000"/>
                  </a:schemeClr>
                </a:solidFill>
              </a:rPr>
              <a:t> </a:t>
            </a:r>
            <a:r>
              <a:rPr lang="es-ES" dirty="0" err="1">
                <a:solidFill>
                  <a:schemeClr val="bg1">
                    <a:lumMod val="95000"/>
                  </a:schemeClr>
                </a:solidFill>
              </a:rPr>
              <a:t>applications</a:t>
            </a:r>
            <a:endParaRPr lang="es-ES" b="1" dirty="0">
              <a:solidFill>
                <a:schemeClr val="bg1">
                  <a:lumMod val="95000"/>
                </a:schemeClr>
              </a:solidFill>
            </a:endParaRPr>
          </a:p>
        </p:txBody>
      </p:sp>
      <p:sp>
        <p:nvSpPr>
          <p:cNvPr id="6" name="Rectángulo 5">
            <a:extLst>
              <a:ext uri="{FF2B5EF4-FFF2-40B4-BE49-F238E27FC236}">
                <a16:creationId xmlns:a16="http://schemas.microsoft.com/office/drawing/2014/main" id="{72DCE2B6-E7F0-4EB3-BD05-BAC7553C0A1F}"/>
              </a:ext>
            </a:extLst>
          </p:cNvPr>
          <p:cNvSpPr/>
          <p:nvPr/>
        </p:nvSpPr>
        <p:spPr>
          <a:xfrm>
            <a:off x="2423843" y="1657606"/>
            <a:ext cx="1640226" cy="307777"/>
          </a:xfrm>
          <a:prstGeom prst="rect">
            <a:avLst/>
          </a:prstGeom>
          <a:ln w="9525">
            <a:solidFill>
              <a:srgbClr val="FFC000"/>
            </a:solidFill>
          </a:ln>
        </p:spPr>
        <p:txBody>
          <a:bodyPr wrap="square">
            <a:spAutoFit/>
          </a:bodyPr>
          <a:lstStyle/>
          <a:p>
            <a:pPr algn="ctr">
              <a:buClr>
                <a:srgbClr val="FFFF00"/>
              </a:buClr>
            </a:pPr>
            <a:r>
              <a:rPr lang="es-ES" dirty="0" err="1">
                <a:solidFill>
                  <a:schemeClr val="bg1">
                    <a:lumMod val="95000"/>
                  </a:schemeClr>
                </a:solidFill>
              </a:rPr>
              <a:t>Industry</a:t>
            </a:r>
            <a:r>
              <a:rPr lang="es-ES" dirty="0">
                <a:solidFill>
                  <a:schemeClr val="bg1">
                    <a:lumMod val="95000"/>
                  </a:schemeClr>
                </a:solidFill>
              </a:rPr>
              <a:t> 4.0</a:t>
            </a:r>
          </a:p>
        </p:txBody>
      </p:sp>
      <p:sp>
        <p:nvSpPr>
          <p:cNvPr id="11" name="Rectángulo 10">
            <a:extLst>
              <a:ext uri="{FF2B5EF4-FFF2-40B4-BE49-F238E27FC236}">
                <a16:creationId xmlns:a16="http://schemas.microsoft.com/office/drawing/2014/main" id="{9080DE90-57B1-4685-864E-B7E2A3B64230}"/>
              </a:ext>
            </a:extLst>
          </p:cNvPr>
          <p:cNvSpPr/>
          <p:nvPr/>
        </p:nvSpPr>
        <p:spPr>
          <a:xfrm>
            <a:off x="2247774" y="1985513"/>
            <a:ext cx="1992364" cy="461665"/>
          </a:xfrm>
          <a:prstGeom prst="rect">
            <a:avLst/>
          </a:prstGeom>
          <a:ln w="9525">
            <a:noFill/>
          </a:ln>
        </p:spPr>
        <p:txBody>
          <a:bodyPr wrap="square">
            <a:spAutoFit/>
          </a:bodyPr>
          <a:lstStyle/>
          <a:p>
            <a:pPr algn="ctr">
              <a:buClr>
                <a:srgbClr val="FFFF00"/>
              </a:buClr>
            </a:pPr>
            <a:r>
              <a:rPr lang="es-ES" sz="1200" dirty="0" err="1">
                <a:solidFill>
                  <a:srgbClr val="FFFF00"/>
                </a:solidFill>
              </a:rPr>
              <a:t>Identify</a:t>
            </a:r>
            <a:r>
              <a:rPr lang="es-ES" sz="1200" dirty="0">
                <a:solidFill>
                  <a:srgbClr val="FFFF00"/>
                </a:solidFill>
              </a:rPr>
              <a:t> </a:t>
            </a:r>
            <a:r>
              <a:rPr lang="es-ES" sz="1200" dirty="0" err="1">
                <a:solidFill>
                  <a:srgbClr val="FFFF00"/>
                </a:solidFill>
              </a:rPr>
              <a:t>rare</a:t>
            </a:r>
            <a:r>
              <a:rPr lang="es-ES" sz="1200" dirty="0">
                <a:solidFill>
                  <a:srgbClr val="FFFF00"/>
                </a:solidFill>
              </a:rPr>
              <a:t> </a:t>
            </a:r>
            <a:r>
              <a:rPr lang="es-ES" sz="1200" dirty="0" err="1">
                <a:solidFill>
                  <a:srgbClr val="FFFF00"/>
                </a:solidFill>
              </a:rPr>
              <a:t>events</a:t>
            </a:r>
            <a:endParaRPr lang="es-ES" sz="1200" dirty="0">
              <a:solidFill>
                <a:srgbClr val="FFFF00"/>
              </a:solidFill>
            </a:endParaRPr>
          </a:p>
          <a:p>
            <a:pPr algn="ctr">
              <a:buClr>
                <a:srgbClr val="FFFF00"/>
              </a:buClr>
            </a:pPr>
            <a:r>
              <a:rPr lang="es-ES" sz="1200" dirty="0" err="1">
                <a:solidFill>
                  <a:srgbClr val="FFFF00"/>
                </a:solidFill>
              </a:rPr>
              <a:t>Make</a:t>
            </a:r>
            <a:r>
              <a:rPr lang="es-ES" sz="1200" dirty="0">
                <a:solidFill>
                  <a:srgbClr val="FFFF00"/>
                </a:solidFill>
              </a:rPr>
              <a:t> </a:t>
            </a:r>
            <a:r>
              <a:rPr lang="es-ES" sz="1200" dirty="0" err="1">
                <a:solidFill>
                  <a:srgbClr val="FFFF00"/>
                </a:solidFill>
              </a:rPr>
              <a:t>informed</a:t>
            </a:r>
            <a:r>
              <a:rPr lang="es-ES" sz="1200" dirty="0">
                <a:solidFill>
                  <a:srgbClr val="FFFF00"/>
                </a:solidFill>
              </a:rPr>
              <a:t> </a:t>
            </a:r>
            <a:r>
              <a:rPr lang="es-ES" sz="1200" dirty="0" err="1">
                <a:solidFill>
                  <a:srgbClr val="FFFF00"/>
                </a:solidFill>
              </a:rPr>
              <a:t>decisions</a:t>
            </a:r>
            <a:endParaRPr lang="es-ES" sz="1200" dirty="0">
              <a:solidFill>
                <a:srgbClr val="FFFF00"/>
              </a:solidFill>
            </a:endParaRPr>
          </a:p>
        </p:txBody>
      </p:sp>
      <p:sp>
        <p:nvSpPr>
          <p:cNvPr id="12" name="Rectángulo 11">
            <a:extLst>
              <a:ext uri="{FF2B5EF4-FFF2-40B4-BE49-F238E27FC236}">
                <a16:creationId xmlns:a16="http://schemas.microsoft.com/office/drawing/2014/main" id="{83F2BF9E-04E3-4B2E-B61E-B221F2682826}"/>
              </a:ext>
            </a:extLst>
          </p:cNvPr>
          <p:cNvSpPr/>
          <p:nvPr/>
        </p:nvSpPr>
        <p:spPr>
          <a:xfrm>
            <a:off x="2423843" y="3011402"/>
            <a:ext cx="1640226" cy="523220"/>
          </a:xfrm>
          <a:prstGeom prst="rect">
            <a:avLst/>
          </a:prstGeom>
          <a:ln w="9525">
            <a:solidFill>
              <a:srgbClr val="FFC000"/>
            </a:solidFill>
          </a:ln>
        </p:spPr>
        <p:txBody>
          <a:bodyPr wrap="square">
            <a:spAutoFit/>
          </a:bodyPr>
          <a:lstStyle/>
          <a:p>
            <a:pPr algn="ctr">
              <a:buClr>
                <a:srgbClr val="FFFF00"/>
              </a:buClr>
            </a:pPr>
            <a:r>
              <a:rPr lang="es-ES" dirty="0">
                <a:solidFill>
                  <a:schemeClr val="bg1">
                    <a:lumMod val="95000"/>
                  </a:schemeClr>
                </a:solidFill>
              </a:rPr>
              <a:t>Social Network </a:t>
            </a:r>
            <a:r>
              <a:rPr lang="es-ES" dirty="0" err="1">
                <a:solidFill>
                  <a:schemeClr val="bg1">
                    <a:lumMod val="95000"/>
                  </a:schemeClr>
                </a:solidFill>
              </a:rPr>
              <a:t>Analysis</a:t>
            </a:r>
            <a:endParaRPr lang="es-ES" dirty="0">
              <a:solidFill>
                <a:schemeClr val="bg1">
                  <a:lumMod val="95000"/>
                </a:schemeClr>
              </a:solidFill>
            </a:endParaRPr>
          </a:p>
        </p:txBody>
      </p:sp>
      <p:sp>
        <p:nvSpPr>
          <p:cNvPr id="13" name="Rectángulo 12">
            <a:extLst>
              <a:ext uri="{FF2B5EF4-FFF2-40B4-BE49-F238E27FC236}">
                <a16:creationId xmlns:a16="http://schemas.microsoft.com/office/drawing/2014/main" id="{0EB623D3-7BD1-4BD8-B238-AC58BB818A31}"/>
              </a:ext>
            </a:extLst>
          </p:cNvPr>
          <p:cNvSpPr/>
          <p:nvPr/>
        </p:nvSpPr>
        <p:spPr>
          <a:xfrm>
            <a:off x="2091741" y="3545386"/>
            <a:ext cx="2304429" cy="461665"/>
          </a:xfrm>
          <a:prstGeom prst="rect">
            <a:avLst/>
          </a:prstGeom>
          <a:ln w="9525">
            <a:noFill/>
          </a:ln>
        </p:spPr>
        <p:txBody>
          <a:bodyPr wrap="square">
            <a:spAutoFit/>
          </a:bodyPr>
          <a:lstStyle/>
          <a:p>
            <a:pPr algn="ctr">
              <a:buClr>
                <a:srgbClr val="FFFF00"/>
              </a:buClr>
            </a:pPr>
            <a:r>
              <a:rPr lang="es-ES" sz="1200" dirty="0" err="1">
                <a:solidFill>
                  <a:srgbClr val="FFFF00"/>
                </a:solidFill>
              </a:rPr>
              <a:t>Understand</a:t>
            </a:r>
            <a:r>
              <a:rPr lang="es-ES" sz="1200" dirty="0">
                <a:solidFill>
                  <a:srgbClr val="FFFF00"/>
                </a:solidFill>
              </a:rPr>
              <a:t> </a:t>
            </a:r>
            <a:r>
              <a:rPr lang="es-ES" sz="1200" dirty="0" err="1">
                <a:solidFill>
                  <a:srgbClr val="FFFF00"/>
                </a:solidFill>
              </a:rPr>
              <a:t>the</a:t>
            </a:r>
            <a:r>
              <a:rPr lang="es-ES" sz="1200" dirty="0">
                <a:solidFill>
                  <a:srgbClr val="FFFF00"/>
                </a:solidFill>
              </a:rPr>
              <a:t> </a:t>
            </a:r>
            <a:r>
              <a:rPr lang="es-ES" sz="1200" dirty="0" err="1">
                <a:solidFill>
                  <a:srgbClr val="FFFF00"/>
                </a:solidFill>
              </a:rPr>
              <a:t>dynamics</a:t>
            </a:r>
            <a:endParaRPr lang="es-ES" sz="1200" dirty="0">
              <a:solidFill>
                <a:srgbClr val="FFFF00"/>
              </a:solidFill>
            </a:endParaRPr>
          </a:p>
          <a:p>
            <a:pPr algn="ctr">
              <a:buClr>
                <a:srgbClr val="FFFF00"/>
              </a:buClr>
            </a:pPr>
            <a:r>
              <a:rPr lang="es-ES" sz="1200" dirty="0">
                <a:solidFill>
                  <a:srgbClr val="FFFF00"/>
                </a:solidFill>
              </a:rPr>
              <a:t>and </a:t>
            </a:r>
            <a:r>
              <a:rPr lang="es-ES" sz="1200" dirty="0" err="1">
                <a:solidFill>
                  <a:srgbClr val="FFFF00"/>
                </a:solidFill>
              </a:rPr>
              <a:t>the</a:t>
            </a:r>
            <a:r>
              <a:rPr lang="es-ES" sz="1200" dirty="0">
                <a:solidFill>
                  <a:srgbClr val="FFFF00"/>
                </a:solidFill>
              </a:rPr>
              <a:t> </a:t>
            </a:r>
            <a:r>
              <a:rPr lang="es-ES" sz="1200" dirty="0" err="1">
                <a:solidFill>
                  <a:srgbClr val="FFFF00"/>
                </a:solidFill>
              </a:rPr>
              <a:t>impact</a:t>
            </a:r>
            <a:r>
              <a:rPr lang="es-ES" sz="1200" dirty="0">
                <a:solidFill>
                  <a:srgbClr val="FFFF00"/>
                </a:solidFill>
              </a:rPr>
              <a:t> </a:t>
            </a:r>
            <a:r>
              <a:rPr lang="es-ES" sz="1200" dirty="0" err="1">
                <a:solidFill>
                  <a:srgbClr val="FFFF00"/>
                </a:solidFill>
              </a:rPr>
              <a:t>on</a:t>
            </a:r>
            <a:r>
              <a:rPr lang="es-ES" sz="1200" dirty="0">
                <a:solidFill>
                  <a:srgbClr val="FFFF00"/>
                </a:solidFill>
              </a:rPr>
              <a:t> </a:t>
            </a:r>
            <a:r>
              <a:rPr lang="es-ES" sz="1200" dirty="0" err="1">
                <a:solidFill>
                  <a:srgbClr val="FFFF00"/>
                </a:solidFill>
              </a:rPr>
              <a:t>the</a:t>
            </a:r>
            <a:r>
              <a:rPr lang="es-ES" sz="1200" dirty="0">
                <a:solidFill>
                  <a:srgbClr val="FFFF00"/>
                </a:solidFill>
              </a:rPr>
              <a:t> </a:t>
            </a:r>
            <a:r>
              <a:rPr lang="es-ES" sz="1200" dirty="0" err="1">
                <a:solidFill>
                  <a:srgbClr val="FFFF00"/>
                </a:solidFill>
              </a:rPr>
              <a:t>society</a:t>
            </a:r>
            <a:endParaRPr lang="es-ES" sz="1200" dirty="0">
              <a:solidFill>
                <a:srgbClr val="FFFF00"/>
              </a:solidFill>
            </a:endParaRPr>
          </a:p>
        </p:txBody>
      </p:sp>
      <p:sp>
        <p:nvSpPr>
          <p:cNvPr id="14" name="Rectángulo 13">
            <a:extLst>
              <a:ext uri="{FF2B5EF4-FFF2-40B4-BE49-F238E27FC236}">
                <a16:creationId xmlns:a16="http://schemas.microsoft.com/office/drawing/2014/main" id="{37CBE4F2-A0C6-4144-874F-CEB8296356AA}"/>
              </a:ext>
            </a:extLst>
          </p:cNvPr>
          <p:cNvSpPr/>
          <p:nvPr/>
        </p:nvSpPr>
        <p:spPr>
          <a:xfrm>
            <a:off x="4334119" y="1503717"/>
            <a:ext cx="4216972" cy="615553"/>
          </a:xfrm>
          <a:prstGeom prst="rect">
            <a:avLst/>
          </a:prstGeom>
          <a:ln w="9525">
            <a:solidFill>
              <a:srgbClr val="FFC000"/>
            </a:solidFill>
          </a:ln>
        </p:spPr>
        <p:txBody>
          <a:bodyPr wrap="square">
            <a:spAutoFit/>
          </a:bodyPr>
          <a:lstStyle/>
          <a:p>
            <a:pPr algn="ctr">
              <a:buClr>
                <a:srgbClr val="FFFF00"/>
              </a:buClr>
            </a:pPr>
            <a:r>
              <a:rPr lang="es-ES" sz="1200" dirty="0">
                <a:solidFill>
                  <a:schemeClr val="bg1">
                    <a:lumMod val="95000"/>
                  </a:schemeClr>
                </a:solidFill>
              </a:rPr>
              <a:t>Internet </a:t>
            </a:r>
            <a:r>
              <a:rPr lang="es-ES" sz="1200" dirty="0" err="1">
                <a:solidFill>
                  <a:schemeClr val="bg1">
                    <a:lumMod val="95000"/>
                  </a:schemeClr>
                </a:solidFill>
              </a:rPr>
              <a:t>Of</a:t>
            </a:r>
            <a:r>
              <a:rPr lang="es-ES" sz="1200" dirty="0">
                <a:solidFill>
                  <a:schemeClr val="bg1">
                    <a:lumMod val="95000"/>
                  </a:schemeClr>
                </a:solidFill>
              </a:rPr>
              <a:t> </a:t>
            </a:r>
            <a:r>
              <a:rPr lang="es-ES" sz="1200" dirty="0" err="1">
                <a:solidFill>
                  <a:schemeClr val="bg1">
                    <a:lumMod val="95000"/>
                  </a:schemeClr>
                </a:solidFill>
              </a:rPr>
              <a:t>Things</a:t>
            </a:r>
            <a:endParaRPr lang="es-ES" sz="1200" dirty="0">
              <a:solidFill>
                <a:schemeClr val="bg1">
                  <a:lumMod val="95000"/>
                </a:schemeClr>
              </a:solidFill>
            </a:endParaRPr>
          </a:p>
          <a:p>
            <a:pPr algn="ctr">
              <a:buClr>
                <a:srgbClr val="FFFF00"/>
              </a:buClr>
            </a:pPr>
            <a:r>
              <a:rPr lang="es-ES" sz="1200" dirty="0">
                <a:solidFill>
                  <a:srgbClr val="FFFF00"/>
                </a:solidFill>
              </a:rPr>
              <a:t>Coal </a:t>
            </a:r>
            <a:r>
              <a:rPr lang="es-ES" sz="1200" dirty="0" err="1">
                <a:solidFill>
                  <a:srgbClr val="FFFF00"/>
                </a:solidFill>
              </a:rPr>
              <a:t>Mining</a:t>
            </a:r>
            <a:endParaRPr lang="es-ES" sz="1200" dirty="0">
              <a:solidFill>
                <a:srgbClr val="FFFF00"/>
              </a:solidFill>
            </a:endParaRPr>
          </a:p>
          <a:p>
            <a:pPr algn="ctr">
              <a:buClr>
                <a:srgbClr val="FFFF00"/>
              </a:buClr>
            </a:pPr>
            <a:r>
              <a:rPr lang="es-ES" sz="1000" dirty="0" err="1">
                <a:solidFill>
                  <a:srgbClr val="FFFF00"/>
                </a:solidFill>
              </a:rPr>
              <a:t>Evolution</a:t>
            </a:r>
            <a:r>
              <a:rPr lang="es-ES" sz="1000" dirty="0">
                <a:solidFill>
                  <a:srgbClr val="FFFF00"/>
                </a:solidFill>
              </a:rPr>
              <a:t> </a:t>
            </a:r>
            <a:r>
              <a:rPr lang="es-ES" sz="1000" dirty="0" err="1">
                <a:solidFill>
                  <a:srgbClr val="FFFF00"/>
                </a:solidFill>
              </a:rPr>
              <a:t>of</a:t>
            </a:r>
            <a:r>
              <a:rPr lang="es-ES" sz="1000" dirty="0">
                <a:solidFill>
                  <a:srgbClr val="FFFF00"/>
                </a:solidFill>
              </a:rPr>
              <a:t> variables </a:t>
            </a:r>
            <a:r>
              <a:rPr lang="es-ES" sz="1000" dirty="0" err="1">
                <a:solidFill>
                  <a:srgbClr val="FFFF00"/>
                </a:solidFill>
              </a:rPr>
              <a:t>throughouth</a:t>
            </a:r>
            <a:r>
              <a:rPr lang="es-ES" sz="1000" dirty="0">
                <a:solidFill>
                  <a:srgbClr val="FFFF00"/>
                </a:solidFill>
              </a:rPr>
              <a:t> </a:t>
            </a:r>
            <a:r>
              <a:rPr lang="es-ES" sz="1000" dirty="0" err="1">
                <a:solidFill>
                  <a:srgbClr val="FFFF00"/>
                </a:solidFill>
              </a:rPr>
              <a:t>the</a:t>
            </a:r>
            <a:r>
              <a:rPr lang="es-ES" sz="1000" dirty="0">
                <a:solidFill>
                  <a:srgbClr val="FFFF00"/>
                </a:solidFill>
              </a:rPr>
              <a:t> </a:t>
            </a:r>
            <a:r>
              <a:rPr lang="es-ES" sz="1000" dirty="0" err="1">
                <a:solidFill>
                  <a:srgbClr val="FFFF00"/>
                </a:solidFill>
              </a:rPr>
              <a:t>execution</a:t>
            </a:r>
            <a:r>
              <a:rPr lang="es-ES" sz="1000" dirty="0">
                <a:solidFill>
                  <a:srgbClr val="FFFF00"/>
                </a:solidFill>
              </a:rPr>
              <a:t> </a:t>
            </a:r>
            <a:r>
              <a:rPr lang="es-ES" sz="1000" dirty="0" err="1">
                <a:solidFill>
                  <a:srgbClr val="FFFF00"/>
                </a:solidFill>
              </a:rPr>
              <a:t>of</a:t>
            </a:r>
            <a:r>
              <a:rPr lang="es-ES" sz="1000" dirty="0">
                <a:solidFill>
                  <a:srgbClr val="FFFF00"/>
                </a:solidFill>
              </a:rPr>
              <a:t> </a:t>
            </a:r>
            <a:r>
              <a:rPr lang="es-ES" sz="1000" dirty="0" err="1">
                <a:solidFill>
                  <a:srgbClr val="FFFF00"/>
                </a:solidFill>
              </a:rPr>
              <a:t>business</a:t>
            </a:r>
            <a:r>
              <a:rPr lang="es-ES" sz="1000" dirty="0">
                <a:solidFill>
                  <a:srgbClr val="FFFF00"/>
                </a:solidFill>
              </a:rPr>
              <a:t> </a:t>
            </a:r>
            <a:r>
              <a:rPr lang="es-ES" sz="1000" dirty="0" err="1">
                <a:solidFill>
                  <a:srgbClr val="FFFF00"/>
                </a:solidFill>
              </a:rPr>
              <a:t>processes</a:t>
            </a:r>
            <a:endParaRPr lang="es-ES" sz="1000" dirty="0">
              <a:solidFill>
                <a:srgbClr val="FFFF00"/>
              </a:solidFill>
            </a:endParaRPr>
          </a:p>
        </p:txBody>
      </p:sp>
      <p:sp>
        <p:nvSpPr>
          <p:cNvPr id="15" name="Rectángulo 14">
            <a:extLst>
              <a:ext uri="{FF2B5EF4-FFF2-40B4-BE49-F238E27FC236}">
                <a16:creationId xmlns:a16="http://schemas.microsoft.com/office/drawing/2014/main" id="{D447C2DC-4E63-414F-B103-0C107D1DA2D5}"/>
              </a:ext>
            </a:extLst>
          </p:cNvPr>
          <p:cNvSpPr/>
          <p:nvPr/>
        </p:nvSpPr>
        <p:spPr>
          <a:xfrm>
            <a:off x="4334120" y="1105863"/>
            <a:ext cx="4216971" cy="276999"/>
          </a:xfrm>
          <a:prstGeom prst="rect">
            <a:avLst/>
          </a:prstGeom>
          <a:ln w="9525">
            <a:solidFill>
              <a:srgbClr val="FFC000"/>
            </a:solidFill>
          </a:ln>
        </p:spPr>
        <p:txBody>
          <a:bodyPr wrap="square">
            <a:spAutoFit/>
          </a:bodyPr>
          <a:lstStyle/>
          <a:p>
            <a:pPr algn="ctr">
              <a:buClr>
                <a:srgbClr val="FFFF00"/>
              </a:buClr>
            </a:pPr>
            <a:r>
              <a:rPr lang="es-ES" sz="1200" dirty="0">
                <a:solidFill>
                  <a:srgbClr val="FFFF00"/>
                </a:solidFill>
              </a:rPr>
              <a:t>Solar radio flux</a:t>
            </a:r>
          </a:p>
        </p:txBody>
      </p:sp>
      <p:sp>
        <p:nvSpPr>
          <p:cNvPr id="17" name="Rectángulo 16">
            <a:extLst>
              <a:ext uri="{FF2B5EF4-FFF2-40B4-BE49-F238E27FC236}">
                <a16:creationId xmlns:a16="http://schemas.microsoft.com/office/drawing/2014/main" id="{CEEE9761-D90F-4690-AC99-9768D81111D0}"/>
              </a:ext>
            </a:extLst>
          </p:cNvPr>
          <p:cNvSpPr/>
          <p:nvPr/>
        </p:nvSpPr>
        <p:spPr>
          <a:xfrm>
            <a:off x="4334119" y="2224563"/>
            <a:ext cx="4216970" cy="461665"/>
          </a:xfrm>
          <a:prstGeom prst="rect">
            <a:avLst/>
          </a:prstGeom>
          <a:ln w="9525">
            <a:solidFill>
              <a:srgbClr val="FFC000"/>
            </a:solidFill>
          </a:ln>
        </p:spPr>
        <p:txBody>
          <a:bodyPr wrap="square">
            <a:spAutoFit/>
          </a:bodyPr>
          <a:lstStyle/>
          <a:p>
            <a:pPr algn="ctr">
              <a:buClr>
                <a:srgbClr val="FFFF00"/>
              </a:buClr>
            </a:pPr>
            <a:r>
              <a:rPr lang="es-ES" sz="1200" dirty="0" err="1">
                <a:solidFill>
                  <a:schemeClr val="bg1">
                    <a:lumMod val="95000"/>
                  </a:schemeClr>
                </a:solidFill>
              </a:rPr>
              <a:t>Aerospace</a:t>
            </a:r>
            <a:r>
              <a:rPr lang="es-ES" sz="1200" dirty="0">
                <a:solidFill>
                  <a:schemeClr val="bg1">
                    <a:lumMod val="95000"/>
                  </a:schemeClr>
                </a:solidFill>
              </a:rPr>
              <a:t> </a:t>
            </a:r>
            <a:r>
              <a:rPr lang="es-ES" sz="1200" dirty="0" err="1">
                <a:solidFill>
                  <a:schemeClr val="bg1">
                    <a:lumMod val="95000"/>
                  </a:schemeClr>
                </a:solidFill>
              </a:rPr>
              <a:t>engenieering</a:t>
            </a:r>
            <a:endParaRPr lang="es-ES" sz="1200" dirty="0">
              <a:solidFill>
                <a:schemeClr val="bg1">
                  <a:lumMod val="95000"/>
                </a:schemeClr>
              </a:solidFill>
            </a:endParaRPr>
          </a:p>
          <a:p>
            <a:pPr algn="ctr">
              <a:buClr>
                <a:srgbClr val="FFFF00"/>
              </a:buClr>
            </a:pPr>
            <a:r>
              <a:rPr lang="es-ES" sz="1200" dirty="0" err="1">
                <a:solidFill>
                  <a:srgbClr val="FFFF00"/>
                </a:solidFill>
              </a:rPr>
              <a:t>Analyse</a:t>
            </a:r>
            <a:r>
              <a:rPr lang="es-ES" sz="1200" dirty="0">
                <a:solidFill>
                  <a:srgbClr val="FFFF00"/>
                </a:solidFill>
              </a:rPr>
              <a:t> </a:t>
            </a:r>
            <a:r>
              <a:rPr lang="es-ES" sz="1200" dirty="0" err="1">
                <a:solidFill>
                  <a:srgbClr val="FFFF00"/>
                </a:solidFill>
              </a:rPr>
              <a:t>behaviour</a:t>
            </a:r>
            <a:r>
              <a:rPr lang="es-ES" sz="1200" dirty="0">
                <a:solidFill>
                  <a:srgbClr val="FFFF00"/>
                </a:solidFill>
              </a:rPr>
              <a:t> </a:t>
            </a:r>
            <a:r>
              <a:rPr lang="es-ES" sz="1200" dirty="0" err="1">
                <a:solidFill>
                  <a:srgbClr val="FFFF00"/>
                </a:solidFill>
              </a:rPr>
              <a:t>of</a:t>
            </a:r>
            <a:r>
              <a:rPr lang="es-ES" sz="1200" dirty="0">
                <a:solidFill>
                  <a:srgbClr val="FFFF00"/>
                </a:solidFill>
              </a:rPr>
              <a:t> </a:t>
            </a:r>
            <a:r>
              <a:rPr lang="es-ES" sz="1200" dirty="0" err="1">
                <a:solidFill>
                  <a:srgbClr val="FFFF00"/>
                </a:solidFill>
              </a:rPr>
              <a:t>Unnamed</a:t>
            </a:r>
            <a:r>
              <a:rPr lang="es-ES" sz="1200" dirty="0">
                <a:solidFill>
                  <a:srgbClr val="FFFF00"/>
                </a:solidFill>
              </a:rPr>
              <a:t> </a:t>
            </a:r>
            <a:r>
              <a:rPr lang="es-ES" sz="1200" dirty="0" err="1">
                <a:solidFill>
                  <a:srgbClr val="FFFF00"/>
                </a:solidFill>
              </a:rPr>
              <a:t>Aerial</a:t>
            </a:r>
            <a:r>
              <a:rPr lang="es-ES" sz="1200" dirty="0">
                <a:solidFill>
                  <a:srgbClr val="FFFF00"/>
                </a:solidFill>
              </a:rPr>
              <a:t> </a:t>
            </a:r>
            <a:r>
              <a:rPr lang="es-ES" sz="1200" dirty="0" err="1">
                <a:solidFill>
                  <a:srgbClr val="FFFF00"/>
                </a:solidFill>
              </a:rPr>
              <a:t>Vehicles</a:t>
            </a:r>
            <a:r>
              <a:rPr lang="es-ES" sz="1200" dirty="0">
                <a:solidFill>
                  <a:srgbClr val="FFFF00"/>
                </a:solidFill>
              </a:rPr>
              <a:t> (UAV)</a:t>
            </a:r>
          </a:p>
        </p:txBody>
      </p:sp>
      <p:sp>
        <p:nvSpPr>
          <p:cNvPr id="19" name="Rectángulo 18">
            <a:extLst>
              <a:ext uri="{FF2B5EF4-FFF2-40B4-BE49-F238E27FC236}">
                <a16:creationId xmlns:a16="http://schemas.microsoft.com/office/drawing/2014/main" id="{28AE5390-73A4-4B58-AD9C-A3BD97579098}"/>
              </a:ext>
            </a:extLst>
          </p:cNvPr>
          <p:cNvSpPr/>
          <p:nvPr/>
        </p:nvSpPr>
        <p:spPr>
          <a:xfrm>
            <a:off x="4334120" y="2842011"/>
            <a:ext cx="4216969" cy="461665"/>
          </a:xfrm>
          <a:prstGeom prst="rect">
            <a:avLst/>
          </a:prstGeom>
          <a:ln w="9525">
            <a:solidFill>
              <a:srgbClr val="FFC000"/>
            </a:solidFill>
          </a:ln>
        </p:spPr>
        <p:txBody>
          <a:bodyPr wrap="square">
            <a:spAutoFit/>
          </a:bodyPr>
          <a:lstStyle/>
          <a:p>
            <a:pPr algn="ctr">
              <a:buClr>
                <a:srgbClr val="FFFF00"/>
              </a:buClr>
            </a:pPr>
            <a:r>
              <a:rPr lang="es-ES" sz="1200" dirty="0" err="1">
                <a:solidFill>
                  <a:schemeClr val="bg1">
                    <a:lumMod val="95000"/>
                  </a:schemeClr>
                </a:solidFill>
              </a:rPr>
              <a:t>Behavioural</a:t>
            </a:r>
            <a:r>
              <a:rPr lang="es-ES" sz="1200" dirty="0">
                <a:solidFill>
                  <a:schemeClr val="bg1">
                    <a:lumMod val="95000"/>
                  </a:schemeClr>
                </a:solidFill>
              </a:rPr>
              <a:t> </a:t>
            </a:r>
            <a:r>
              <a:rPr lang="es-ES" sz="1200" dirty="0" err="1">
                <a:solidFill>
                  <a:schemeClr val="bg1">
                    <a:lumMod val="95000"/>
                  </a:schemeClr>
                </a:solidFill>
              </a:rPr>
              <a:t>analysis</a:t>
            </a:r>
            <a:endParaRPr lang="es-ES" sz="1200" dirty="0">
              <a:solidFill>
                <a:schemeClr val="bg1">
                  <a:lumMod val="95000"/>
                </a:schemeClr>
              </a:solidFill>
            </a:endParaRPr>
          </a:p>
          <a:p>
            <a:pPr algn="ctr">
              <a:buClr>
                <a:srgbClr val="FFFF00"/>
              </a:buClr>
            </a:pPr>
            <a:r>
              <a:rPr lang="es-ES" sz="1200" dirty="0">
                <a:solidFill>
                  <a:srgbClr val="FFFF00"/>
                </a:solidFill>
              </a:rPr>
              <a:t>Commerce </a:t>
            </a:r>
            <a:r>
              <a:rPr lang="es-ES" sz="1200" dirty="0" err="1">
                <a:solidFill>
                  <a:srgbClr val="FFFF00"/>
                </a:solidFill>
              </a:rPr>
              <a:t>strategies</a:t>
            </a:r>
            <a:endParaRPr lang="es-ES" sz="1200" dirty="0">
              <a:solidFill>
                <a:schemeClr val="bg1">
                  <a:lumMod val="95000"/>
                </a:schemeClr>
              </a:solidFill>
            </a:endParaRPr>
          </a:p>
        </p:txBody>
      </p:sp>
      <p:sp>
        <p:nvSpPr>
          <p:cNvPr id="20" name="Rectángulo 19">
            <a:extLst>
              <a:ext uri="{FF2B5EF4-FFF2-40B4-BE49-F238E27FC236}">
                <a16:creationId xmlns:a16="http://schemas.microsoft.com/office/drawing/2014/main" id="{A492681E-C259-4504-9ECA-A50AC943C3C7}"/>
              </a:ext>
            </a:extLst>
          </p:cNvPr>
          <p:cNvSpPr/>
          <p:nvPr/>
        </p:nvSpPr>
        <p:spPr>
          <a:xfrm>
            <a:off x="4334119" y="3466164"/>
            <a:ext cx="4216969" cy="461665"/>
          </a:xfrm>
          <a:prstGeom prst="rect">
            <a:avLst/>
          </a:prstGeom>
          <a:ln w="9525">
            <a:solidFill>
              <a:srgbClr val="FFC000"/>
            </a:solidFill>
          </a:ln>
        </p:spPr>
        <p:txBody>
          <a:bodyPr wrap="square">
            <a:spAutoFit/>
          </a:bodyPr>
          <a:lstStyle/>
          <a:p>
            <a:pPr algn="ctr">
              <a:buClr>
                <a:srgbClr val="FFFF00"/>
              </a:buClr>
            </a:pPr>
            <a:r>
              <a:rPr lang="es-ES" sz="1200" dirty="0" err="1">
                <a:solidFill>
                  <a:schemeClr val="bg1">
                    <a:lumMod val="95000"/>
                  </a:schemeClr>
                </a:solidFill>
              </a:rPr>
              <a:t>Missinformation</a:t>
            </a:r>
            <a:r>
              <a:rPr lang="es-ES" sz="1200" dirty="0">
                <a:solidFill>
                  <a:schemeClr val="bg1">
                    <a:lumMod val="95000"/>
                  </a:schemeClr>
                </a:solidFill>
              </a:rPr>
              <a:t> &amp; </a:t>
            </a:r>
            <a:r>
              <a:rPr lang="es-ES" sz="1200" dirty="0" err="1">
                <a:solidFill>
                  <a:schemeClr val="bg1">
                    <a:lumMod val="95000"/>
                  </a:schemeClr>
                </a:solidFill>
              </a:rPr>
              <a:t>fake</a:t>
            </a:r>
            <a:r>
              <a:rPr lang="es-ES" sz="1200" dirty="0">
                <a:solidFill>
                  <a:schemeClr val="bg1">
                    <a:lumMod val="95000"/>
                  </a:schemeClr>
                </a:solidFill>
              </a:rPr>
              <a:t> </a:t>
            </a:r>
            <a:r>
              <a:rPr lang="es-ES" sz="1200" dirty="0" err="1">
                <a:solidFill>
                  <a:schemeClr val="bg1">
                    <a:lumMod val="95000"/>
                  </a:schemeClr>
                </a:solidFill>
              </a:rPr>
              <a:t>news</a:t>
            </a:r>
            <a:endParaRPr lang="es-ES" sz="1200" dirty="0">
              <a:solidFill>
                <a:schemeClr val="bg1">
                  <a:lumMod val="95000"/>
                </a:schemeClr>
              </a:solidFill>
            </a:endParaRPr>
          </a:p>
          <a:p>
            <a:pPr algn="ctr">
              <a:buClr>
                <a:srgbClr val="FFFF00"/>
              </a:buClr>
            </a:pPr>
            <a:r>
              <a:rPr lang="es-ES" sz="1200" dirty="0" err="1">
                <a:solidFill>
                  <a:srgbClr val="FFFF00"/>
                </a:solidFill>
              </a:rPr>
              <a:t>Detect</a:t>
            </a:r>
            <a:r>
              <a:rPr lang="es-ES" sz="1200" dirty="0">
                <a:solidFill>
                  <a:srgbClr val="FFFF00"/>
                </a:solidFill>
              </a:rPr>
              <a:t> </a:t>
            </a:r>
            <a:r>
              <a:rPr lang="es-ES" sz="1200" dirty="0" err="1">
                <a:solidFill>
                  <a:srgbClr val="FFFF00"/>
                </a:solidFill>
              </a:rPr>
              <a:t>unusual</a:t>
            </a:r>
            <a:r>
              <a:rPr lang="es-ES" sz="1200" dirty="0">
                <a:solidFill>
                  <a:srgbClr val="FFFF00"/>
                </a:solidFill>
              </a:rPr>
              <a:t> </a:t>
            </a:r>
            <a:r>
              <a:rPr lang="es-ES" sz="1200" dirty="0" err="1">
                <a:solidFill>
                  <a:srgbClr val="FFFF00"/>
                </a:solidFill>
              </a:rPr>
              <a:t>distribution</a:t>
            </a:r>
            <a:r>
              <a:rPr lang="es-ES" sz="1200" dirty="0">
                <a:solidFill>
                  <a:srgbClr val="FFFF00"/>
                </a:solidFill>
              </a:rPr>
              <a:t> </a:t>
            </a:r>
            <a:r>
              <a:rPr lang="es-ES" sz="1200" dirty="0" err="1">
                <a:solidFill>
                  <a:srgbClr val="FFFF00"/>
                </a:solidFill>
              </a:rPr>
              <a:t>patterns</a:t>
            </a:r>
            <a:endParaRPr lang="es-ES" sz="1200" dirty="0">
              <a:solidFill>
                <a:schemeClr val="bg1">
                  <a:lumMod val="95000"/>
                </a:schemeClr>
              </a:solidFill>
            </a:endParaRPr>
          </a:p>
        </p:txBody>
      </p:sp>
      <p:cxnSp>
        <p:nvCxnSpPr>
          <p:cNvPr id="21" name="Conector: angular 20">
            <a:extLst>
              <a:ext uri="{FF2B5EF4-FFF2-40B4-BE49-F238E27FC236}">
                <a16:creationId xmlns:a16="http://schemas.microsoft.com/office/drawing/2014/main" id="{8B86F08A-33C1-4618-A8FC-60846D31D6F9}"/>
              </a:ext>
            </a:extLst>
          </p:cNvPr>
          <p:cNvCxnSpPr>
            <a:cxnSpLocks/>
            <a:stCxn id="4" idx="3"/>
            <a:endCxn id="6" idx="1"/>
          </p:cNvCxnSpPr>
          <p:nvPr/>
        </p:nvCxnSpPr>
        <p:spPr>
          <a:xfrm flipV="1">
            <a:off x="2095573" y="1811495"/>
            <a:ext cx="328270" cy="639990"/>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Conector: angular 21">
            <a:extLst>
              <a:ext uri="{FF2B5EF4-FFF2-40B4-BE49-F238E27FC236}">
                <a16:creationId xmlns:a16="http://schemas.microsoft.com/office/drawing/2014/main" id="{F2B94FAA-F641-4D17-9C5D-4EFA8ADE6781}"/>
              </a:ext>
            </a:extLst>
          </p:cNvPr>
          <p:cNvCxnSpPr>
            <a:cxnSpLocks/>
            <a:stCxn id="4" idx="3"/>
            <a:endCxn id="12" idx="1"/>
          </p:cNvCxnSpPr>
          <p:nvPr/>
        </p:nvCxnSpPr>
        <p:spPr>
          <a:xfrm>
            <a:off x="2095573" y="2451485"/>
            <a:ext cx="328270" cy="821527"/>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Conector: angular 24">
            <a:extLst>
              <a:ext uri="{FF2B5EF4-FFF2-40B4-BE49-F238E27FC236}">
                <a16:creationId xmlns:a16="http://schemas.microsoft.com/office/drawing/2014/main" id="{2EEFB859-B06F-41A3-A732-3BE6A7FD779F}"/>
              </a:ext>
            </a:extLst>
          </p:cNvPr>
          <p:cNvCxnSpPr>
            <a:cxnSpLocks/>
            <a:stCxn id="6" idx="3"/>
            <a:endCxn id="15" idx="1"/>
          </p:cNvCxnSpPr>
          <p:nvPr/>
        </p:nvCxnSpPr>
        <p:spPr>
          <a:xfrm flipV="1">
            <a:off x="4064069" y="1244363"/>
            <a:ext cx="270051" cy="567132"/>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Conector: angular 27">
            <a:extLst>
              <a:ext uri="{FF2B5EF4-FFF2-40B4-BE49-F238E27FC236}">
                <a16:creationId xmlns:a16="http://schemas.microsoft.com/office/drawing/2014/main" id="{5EC3B10A-ABDB-4475-83BA-CD3DC2064028}"/>
              </a:ext>
            </a:extLst>
          </p:cNvPr>
          <p:cNvCxnSpPr>
            <a:cxnSpLocks/>
            <a:stCxn id="6" idx="3"/>
            <a:endCxn id="14" idx="1"/>
          </p:cNvCxnSpPr>
          <p:nvPr/>
        </p:nvCxnSpPr>
        <p:spPr>
          <a:xfrm flipV="1">
            <a:off x="4064069" y="1811494"/>
            <a:ext cx="270050" cy="1"/>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Conector: angular 30">
            <a:extLst>
              <a:ext uri="{FF2B5EF4-FFF2-40B4-BE49-F238E27FC236}">
                <a16:creationId xmlns:a16="http://schemas.microsoft.com/office/drawing/2014/main" id="{CAC9AF75-98A8-41BA-87C7-72F967FBE7D1}"/>
              </a:ext>
            </a:extLst>
          </p:cNvPr>
          <p:cNvCxnSpPr>
            <a:cxnSpLocks/>
            <a:stCxn id="6" idx="3"/>
            <a:endCxn id="17" idx="1"/>
          </p:cNvCxnSpPr>
          <p:nvPr/>
        </p:nvCxnSpPr>
        <p:spPr>
          <a:xfrm>
            <a:off x="4064069" y="1811495"/>
            <a:ext cx="270050" cy="643901"/>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Conector: angular 37">
            <a:extLst>
              <a:ext uri="{FF2B5EF4-FFF2-40B4-BE49-F238E27FC236}">
                <a16:creationId xmlns:a16="http://schemas.microsoft.com/office/drawing/2014/main" id="{825F832A-194B-4291-9814-1BC0E84045A4}"/>
              </a:ext>
            </a:extLst>
          </p:cNvPr>
          <p:cNvCxnSpPr>
            <a:cxnSpLocks/>
            <a:stCxn id="12" idx="3"/>
            <a:endCxn id="19" idx="1"/>
          </p:cNvCxnSpPr>
          <p:nvPr/>
        </p:nvCxnSpPr>
        <p:spPr>
          <a:xfrm flipV="1">
            <a:off x="4064069" y="3072844"/>
            <a:ext cx="270051" cy="200168"/>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Conector: angular 40">
            <a:extLst>
              <a:ext uri="{FF2B5EF4-FFF2-40B4-BE49-F238E27FC236}">
                <a16:creationId xmlns:a16="http://schemas.microsoft.com/office/drawing/2014/main" id="{109734D0-996E-4C8B-8734-AAEA8784DD0A}"/>
              </a:ext>
            </a:extLst>
          </p:cNvPr>
          <p:cNvCxnSpPr>
            <a:cxnSpLocks/>
            <a:stCxn id="12" idx="3"/>
            <a:endCxn id="20" idx="1"/>
          </p:cNvCxnSpPr>
          <p:nvPr/>
        </p:nvCxnSpPr>
        <p:spPr>
          <a:xfrm>
            <a:off x="4064069" y="3273012"/>
            <a:ext cx="270050" cy="423985"/>
          </a:xfrm>
          <a:prstGeom prst="bentConnector3">
            <a:avLst>
              <a:gd name="adj1" fmla="val 50000"/>
            </a:avLst>
          </a:prstGeom>
          <a:ln w="127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96544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4" name="Google Shape;76;p15"/>
          <p:cNvSpPr txBox="1"/>
          <p:nvPr/>
        </p:nvSpPr>
        <p:spPr>
          <a:xfrm>
            <a:off x="362655" y="804507"/>
            <a:ext cx="7700690"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5. Research challenges and expectations</a:t>
            </a:r>
          </a:p>
        </p:txBody>
      </p:sp>
      <p:sp>
        <p:nvSpPr>
          <p:cNvPr id="3" name="Rectángulo 2">
            <a:extLst>
              <a:ext uri="{FF2B5EF4-FFF2-40B4-BE49-F238E27FC236}">
                <a16:creationId xmlns:a16="http://schemas.microsoft.com/office/drawing/2014/main" id="{FFA707DF-9A8C-466B-90A8-93294C67C94D}"/>
              </a:ext>
            </a:extLst>
          </p:cNvPr>
          <p:cNvSpPr/>
          <p:nvPr/>
        </p:nvSpPr>
        <p:spPr>
          <a:xfrm>
            <a:off x="362655" y="1373863"/>
            <a:ext cx="4721164" cy="1754326"/>
          </a:xfrm>
          <a:prstGeom prst="rect">
            <a:avLst/>
          </a:prstGeom>
        </p:spPr>
        <p:txBody>
          <a:bodyPr wrap="none">
            <a:spAutoFit/>
          </a:bodyPr>
          <a:lstStyle/>
          <a:p>
            <a:pPr marL="285750" indent="-285750">
              <a:buClr>
                <a:srgbClr val="FFFF00"/>
              </a:buClr>
              <a:buFont typeface="Arial" panose="020B0604020202020204" pitchFamily="34" charset="0"/>
              <a:buChar char="•"/>
              <a:tabLst>
                <a:tab pos="540000" algn="l"/>
              </a:tabLst>
            </a:pPr>
            <a:r>
              <a:rPr lang="es-ES" dirty="0" err="1">
                <a:solidFill>
                  <a:schemeClr val="bg1">
                    <a:lumMod val="95000"/>
                  </a:schemeClr>
                </a:solidFill>
              </a:rPr>
              <a:t>Multiple</a:t>
            </a:r>
            <a:r>
              <a:rPr lang="es-ES" dirty="0">
                <a:solidFill>
                  <a:schemeClr val="bg1">
                    <a:lumMod val="95000"/>
                  </a:schemeClr>
                </a:solidFill>
              </a:rPr>
              <a:t> </a:t>
            </a:r>
            <a:r>
              <a:rPr lang="es-ES" dirty="0" err="1">
                <a:solidFill>
                  <a:schemeClr val="bg1">
                    <a:lumMod val="95000"/>
                  </a:schemeClr>
                </a:solidFill>
              </a:rPr>
              <a:t>Classification</a:t>
            </a:r>
            <a:r>
              <a:rPr lang="es-ES" dirty="0">
                <a:solidFill>
                  <a:schemeClr val="bg1">
                    <a:lumMod val="95000"/>
                  </a:schemeClr>
                </a:solidFill>
              </a:rPr>
              <a:t> </a:t>
            </a:r>
            <a:r>
              <a:rPr lang="es-ES" dirty="0" err="1">
                <a:solidFill>
                  <a:schemeClr val="bg1">
                    <a:lumMod val="95000"/>
                  </a:schemeClr>
                </a:solidFill>
              </a:rPr>
              <a:t>systems</a:t>
            </a:r>
            <a:r>
              <a:rPr lang="es-ES" dirty="0">
                <a:solidFill>
                  <a:schemeClr val="bg1">
                    <a:lumMod val="95000"/>
                  </a:schemeClr>
                </a:solidFill>
              </a:rPr>
              <a:t> / </a:t>
            </a:r>
            <a:r>
              <a:rPr lang="es-ES" b="1" dirty="0" err="1">
                <a:solidFill>
                  <a:schemeClr val="bg1">
                    <a:lumMod val="95000"/>
                  </a:schemeClr>
                </a:solidFill>
              </a:rPr>
              <a:t>ensembles</a:t>
            </a:r>
            <a:r>
              <a:rPr lang="es-ES" dirty="0">
                <a:solidFill>
                  <a:schemeClr val="bg1">
                    <a:lumMod val="95000"/>
                  </a:schemeClr>
                </a:solidFill>
              </a:rPr>
              <a:t> </a:t>
            </a:r>
          </a:p>
          <a:p>
            <a:pPr lvl="1">
              <a:buClr>
                <a:srgbClr val="FFFF00"/>
              </a:buClr>
              <a:tabLst>
                <a:tab pos="540000" algn="l"/>
              </a:tabLst>
            </a:pPr>
            <a:r>
              <a:rPr lang="es-ES" dirty="0">
                <a:solidFill>
                  <a:srgbClr val="FFFF00"/>
                </a:solidFill>
              </a:rPr>
              <a:t>	</a:t>
            </a:r>
            <a:r>
              <a:rPr lang="es-ES" dirty="0" err="1">
                <a:solidFill>
                  <a:srgbClr val="FFFF00"/>
                </a:solidFill>
              </a:rPr>
              <a:t>considering</a:t>
            </a:r>
            <a:r>
              <a:rPr lang="es-ES" dirty="0">
                <a:solidFill>
                  <a:srgbClr val="FFFF00"/>
                </a:solidFill>
              </a:rPr>
              <a:t> </a:t>
            </a:r>
            <a:r>
              <a:rPr lang="es-ES" b="1" dirty="0">
                <a:solidFill>
                  <a:srgbClr val="FFFF00"/>
                </a:solidFill>
              </a:rPr>
              <a:t>data temporal </a:t>
            </a:r>
            <a:r>
              <a:rPr lang="es-ES" b="1" dirty="0" err="1">
                <a:solidFill>
                  <a:srgbClr val="FFFF00"/>
                </a:solidFill>
              </a:rPr>
              <a:t>correlation</a:t>
            </a:r>
            <a:endParaRPr lang="es-ES" b="1" dirty="0">
              <a:solidFill>
                <a:srgbClr val="FFFF00"/>
              </a:solidFill>
            </a:endParaRPr>
          </a:p>
          <a:p>
            <a:pPr marL="285750" indent="-285750">
              <a:buClr>
                <a:srgbClr val="FFFF00"/>
              </a:buClr>
              <a:buFont typeface="Arial" panose="020B0604020202020204" pitchFamily="34" charset="0"/>
              <a:buChar char="•"/>
              <a:tabLst>
                <a:tab pos="540000" algn="l"/>
              </a:tabLst>
            </a:pPr>
            <a:endParaRPr lang="es-ES" sz="1200" b="1" dirty="0">
              <a:solidFill>
                <a:srgbClr val="FFFF00"/>
              </a:solidFill>
            </a:endParaRPr>
          </a:p>
          <a:p>
            <a:pPr marL="285750" indent="-285750">
              <a:buClr>
                <a:srgbClr val="FFFF00"/>
              </a:buClr>
              <a:buFont typeface="Arial" panose="020B0604020202020204" pitchFamily="34" charset="0"/>
              <a:buChar char="•"/>
              <a:tabLst>
                <a:tab pos="540000" algn="l"/>
              </a:tabLst>
            </a:pPr>
            <a:r>
              <a:rPr lang="es-ES" b="1" dirty="0" err="1">
                <a:solidFill>
                  <a:schemeClr val="bg1">
                    <a:lumMod val="95000"/>
                  </a:schemeClr>
                </a:solidFill>
              </a:rPr>
              <a:t>Heterogeneous</a:t>
            </a:r>
            <a:r>
              <a:rPr lang="es-ES" dirty="0">
                <a:solidFill>
                  <a:schemeClr val="bg1">
                    <a:lumMod val="95000"/>
                  </a:schemeClr>
                </a:solidFill>
              </a:rPr>
              <a:t> </a:t>
            </a:r>
            <a:r>
              <a:rPr lang="es-ES" dirty="0" err="1">
                <a:solidFill>
                  <a:schemeClr val="bg1">
                    <a:lumMod val="95000"/>
                  </a:schemeClr>
                </a:solidFill>
              </a:rPr>
              <a:t>Multiple</a:t>
            </a:r>
            <a:r>
              <a:rPr lang="es-ES" dirty="0">
                <a:solidFill>
                  <a:schemeClr val="bg1">
                    <a:lumMod val="95000"/>
                  </a:schemeClr>
                </a:solidFill>
              </a:rPr>
              <a:t> </a:t>
            </a:r>
            <a:r>
              <a:rPr lang="es-ES" dirty="0" err="1">
                <a:solidFill>
                  <a:schemeClr val="bg1">
                    <a:lumMod val="95000"/>
                  </a:schemeClr>
                </a:solidFill>
              </a:rPr>
              <a:t>Classification</a:t>
            </a:r>
            <a:r>
              <a:rPr lang="es-ES" dirty="0">
                <a:solidFill>
                  <a:schemeClr val="bg1">
                    <a:lumMod val="95000"/>
                  </a:schemeClr>
                </a:solidFill>
              </a:rPr>
              <a:t> </a:t>
            </a:r>
            <a:r>
              <a:rPr lang="es-ES" dirty="0" err="1">
                <a:solidFill>
                  <a:schemeClr val="bg1">
                    <a:lumMod val="95000"/>
                  </a:schemeClr>
                </a:solidFill>
              </a:rPr>
              <a:t>Systems</a:t>
            </a:r>
            <a:r>
              <a:rPr lang="es-ES" dirty="0">
                <a:solidFill>
                  <a:schemeClr val="bg1">
                    <a:lumMod val="95000"/>
                  </a:schemeClr>
                </a:solidFill>
              </a:rPr>
              <a:t> </a:t>
            </a:r>
          </a:p>
          <a:p>
            <a:pPr lvl="1">
              <a:buClr>
                <a:srgbClr val="FFFF00"/>
              </a:buClr>
              <a:tabLst>
                <a:tab pos="540000" algn="l"/>
              </a:tabLst>
            </a:pPr>
            <a:r>
              <a:rPr lang="es-ES" dirty="0">
                <a:solidFill>
                  <a:srgbClr val="FFFF00"/>
                </a:solidFill>
              </a:rPr>
              <a:t>	</a:t>
            </a:r>
            <a:r>
              <a:rPr lang="es-ES" dirty="0" err="1">
                <a:solidFill>
                  <a:srgbClr val="FFFF00"/>
                </a:solidFill>
              </a:rPr>
              <a:t>for</a:t>
            </a:r>
            <a:r>
              <a:rPr lang="es-ES" dirty="0">
                <a:solidFill>
                  <a:srgbClr val="FFFF00"/>
                </a:solidFill>
              </a:rPr>
              <a:t> </a:t>
            </a:r>
            <a:r>
              <a:rPr lang="es-ES" b="1" dirty="0">
                <a:solidFill>
                  <a:srgbClr val="FFFF00"/>
                </a:solidFill>
              </a:rPr>
              <a:t>online</a:t>
            </a:r>
            <a:r>
              <a:rPr lang="es-ES" dirty="0">
                <a:solidFill>
                  <a:srgbClr val="FFFF00"/>
                </a:solidFill>
              </a:rPr>
              <a:t> time series </a:t>
            </a:r>
            <a:r>
              <a:rPr lang="es-ES" dirty="0" err="1">
                <a:solidFill>
                  <a:srgbClr val="FFFF00"/>
                </a:solidFill>
              </a:rPr>
              <a:t>anomaly</a:t>
            </a:r>
            <a:r>
              <a:rPr lang="es-ES" dirty="0">
                <a:solidFill>
                  <a:srgbClr val="FFFF00"/>
                </a:solidFill>
              </a:rPr>
              <a:t> </a:t>
            </a:r>
            <a:r>
              <a:rPr lang="es-ES" dirty="0" err="1">
                <a:solidFill>
                  <a:srgbClr val="FFFF00"/>
                </a:solidFill>
              </a:rPr>
              <a:t>detection</a:t>
            </a:r>
            <a:endParaRPr lang="es-ES" dirty="0">
              <a:solidFill>
                <a:srgbClr val="FFFF00"/>
              </a:solidFill>
            </a:endParaRPr>
          </a:p>
          <a:p>
            <a:pPr marL="285750" indent="-285750">
              <a:buClr>
                <a:srgbClr val="FFFF00"/>
              </a:buClr>
              <a:buFont typeface="Arial" panose="020B0604020202020204" pitchFamily="34" charset="0"/>
              <a:buChar char="•"/>
              <a:tabLst>
                <a:tab pos="540000" algn="l"/>
              </a:tabLst>
            </a:pPr>
            <a:endParaRPr lang="es-ES" sz="1200" dirty="0">
              <a:solidFill>
                <a:srgbClr val="FFFF00"/>
              </a:solidFill>
            </a:endParaRPr>
          </a:p>
          <a:p>
            <a:pPr marL="285750" indent="-285750">
              <a:buClr>
                <a:srgbClr val="FFFF00"/>
              </a:buClr>
              <a:buFont typeface="Arial" panose="020B0604020202020204" pitchFamily="34" charset="0"/>
              <a:buChar char="•"/>
              <a:tabLst>
                <a:tab pos="540000" algn="l"/>
              </a:tabLst>
            </a:pPr>
            <a:r>
              <a:rPr lang="es-ES" b="1" dirty="0" err="1">
                <a:solidFill>
                  <a:schemeClr val="bg1">
                    <a:lumMod val="95000"/>
                  </a:schemeClr>
                </a:solidFill>
              </a:rPr>
              <a:t>Integrate</a:t>
            </a:r>
            <a:r>
              <a:rPr lang="es-ES" b="1" dirty="0">
                <a:solidFill>
                  <a:schemeClr val="bg1">
                    <a:lumMod val="95000"/>
                  </a:schemeClr>
                </a:solidFill>
              </a:rPr>
              <a:t> </a:t>
            </a:r>
            <a:r>
              <a:rPr lang="es-ES" b="1" dirty="0" err="1">
                <a:solidFill>
                  <a:schemeClr val="bg1">
                    <a:lumMod val="95000"/>
                  </a:schemeClr>
                </a:solidFill>
              </a:rPr>
              <a:t>those</a:t>
            </a:r>
            <a:r>
              <a:rPr lang="es-ES" b="1" dirty="0">
                <a:solidFill>
                  <a:schemeClr val="bg1">
                    <a:lumMod val="95000"/>
                  </a:schemeClr>
                </a:solidFill>
              </a:rPr>
              <a:t> </a:t>
            </a:r>
            <a:r>
              <a:rPr lang="es-ES" b="1" dirty="0" err="1">
                <a:solidFill>
                  <a:schemeClr val="bg1">
                    <a:lumMod val="95000"/>
                  </a:schemeClr>
                </a:solidFill>
              </a:rPr>
              <a:t>techniques</a:t>
            </a:r>
            <a:r>
              <a:rPr lang="es-ES" b="1" dirty="0">
                <a:solidFill>
                  <a:schemeClr val="bg1">
                    <a:lumMod val="95000"/>
                  </a:schemeClr>
                </a:solidFill>
              </a:rPr>
              <a:t> </a:t>
            </a:r>
            <a:r>
              <a:rPr lang="es-ES" b="1" dirty="0" err="1">
                <a:solidFill>
                  <a:schemeClr val="bg1">
                    <a:lumMod val="95000"/>
                  </a:schemeClr>
                </a:solidFill>
              </a:rPr>
              <a:t>into</a:t>
            </a:r>
            <a:r>
              <a:rPr lang="es-ES" b="1" dirty="0">
                <a:solidFill>
                  <a:schemeClr val="bg1">
                    <a:lumMod val="95000"/>
                  </a:schemeClr>
                </a:solidFill>
              </a:rPr>
              <a:t> </a:t>
            </a:r>
            <a:r>
              <a:rPr lang="es-ES" b="1" dirty="0" err="1">
                <a:solidFill>
                  <a:schemeClr val="bg1">
                    <a:lumMod val="95000"/>
                  </a:schemeClr>
                </a:solidFill>
              </a:rPr>
              <a:t>visualization</a:t>
            </a:r>
            <a:r>
              <a:rPr lang="es-ES" b="1" dirty="0">
                <a:solidFill>
                  <a:schemeClr val="bg1">
                    <a:lumMod val="95000"/>
                  </a:schemeClr>
                </a:solidFill>
              </a:rPr>
              <a:t> </a:t>
            </a:r>
            <a:r>
              <a:rPr lang="es-ES" b="1" dirty="0" err="1">
                <a:solidFill>
                  <a:schemeClr val="bg1">
                    <a:lumMod val="95000"/>
                  </a:schemeClr>
                </a:solidFill>
              </a:rPr>
              <a:t>tools</a:t>
            </a:r>
            <a:endParaRPr lang="es-ES" b="1" dirty="0">
              <a:solidFill>
                <a:schemeClr val="bg1">
                  <a:lumMod val="95000"/>
                </a:schemeClr>
              </a:solidFill>
            </a:endParaRPr>
          </a:p>
          <a:p>
            <a:pPr lvl="1">
              <a:buClr>
                <a:srgbClr val="FFFF00"/>
              </a:buClr>
              <a:tabLst>
                <a:tab pos="540000" algn="l"/>
              </a:tabLst>
            </a:pPr>
            <a:r>
              <a:rPr lang="es-ES" dirty="0">
                <a:solidFill>
                  <a:srgbClr val="FFFF00"/>
                </a:solidFill>
              </a:rPr>
              <a:t>	</a:t>
            </a:r>
            <a:r>
              <a:rPr lang="es-ES" b="1" dirty="0" err="1">
                <a:solidFill>
                  <a:srgbClr val="FFFF00"/>
                </a:solidFill>
              </a:rPr>
              <a:t>DeepVATS</a:t>
            </a:r>
            <a:endParaRPr lang="es-ES" b="1" dirty="0">
              <a:solidFill>
                <a:srgbClr val="FFFF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23052" y="7684"/>
            <a:ext cx="9143990" cy="5143500"/>
          </a:xfrm>
          <a:prstGeom prst="rect">
            <a:avLst/>
          </a:prstGeom>
          <a:noFill/>
          <a:ln>
            <a:noFill/>
          </a:ln>
        </p:spPr>
      </p:pic>
      <p:sp>
        <p:nvSpPr>
          <p:cNvPr id="6" name="Google Shape;76;p15"/>
          <p:cNvSpPr txBox="1"/>
          <p:nvPr/>
        </p:nvSpPr>
        <p:spPr>
          <a:xfrm>
            <a:off x="317477" y="831803"/>
            <a:ext cx="4946326" cy="569356"/>
          </a:xfrm>
          <a:prstGeom prst="rect">
            <a:avLst/>
          </a:prstGeom>
          <a:noFill/>
          <a:ln>
            <a:noFill/>
          </a:ln>
        </p:spPr>
        <p:txBody>
          <a:bodyPr spcFirstLastPara="1" wrap="square" lIns="91425" tIns="91425" rIns="91425" bIns="91425" anchor="t" anchorCtr="0">
            <a:spAutoFit/>
          </a:bodyPr>
          <a:lstStyle/>
          <a:p>
            <a:r>
              <a:rPr lang="en-US" sz="2500" b="1" dirty="0">
                <a:solidFill>
                  <a:schemeClr val="bg1"/>
                </a:solidFill>
                <a:latin typeface="Georgia"/>
                <a:ea typeface="Georgia"/>
                <a:cs typeface="Georgia"/>
                <a:sym typeface="Georgia"/>
              </a:rPr>
              <a:t>7. References</a:t>
            </a:r>
          </a:p>
        </p:txBody>
      </p:sp>
      <p:sp>
        <p:nvSpPr>
          <p:cNvPr id="4" name="Google Shape;59;p13">
            <a:extLst>
              <a:ext uri="{FF2B5EF4-FFF2-40B4-BE49-F238E27FC236}">
                <a16:creationId xmlns:a16="http://schemas.microsoft.com/office/drawing/2014/main" id="{A9441ACC-688E-4F7C-A02B-A15A25ABD220}"/>
              </a:ext>
            </a:extLst>
          </p:cNvPr>
          <p:cNvSpPr txBox="1"/>
          <p:nvPr/>
        </p:nvSpPr>
        <p:spPr>
          <a:xfrm>
            <a:off x="317477" y="1368022"/>
            <a:ext cx="8509046" cy="2769959"/>
          </a:xfrm>
          <a:prstGeom prst="rect">
            <a:avLst/>
          </a:prstGeom>
          <a:noFill/>
          <a:ln w="19050" cap="rnd">
            <a:noFill/>
          </a:ln>
        </p:spPr>
        <p:txBody>
          <a:bodyPr spcFirstLastPara="1" wrap="square" lIns="91425" tIns="91425" rIns="91425" bIns="91425" anchor="t" anchorCtr="0">
            <a:spAutoFit/>
          </a:bodyPr>
          <a:lstStyle/>
          <a:p>
            <a:pPr lvl="0" algn="just">
              <a:buClr>
                <a:srgbClr val="FFFF00"/>
              </a:buClr>
              <a:tabLst>
                <a:tab pos="234000" algn="l"/>
              </a:tabLst>
            </a:pPr>
            <a:r>
              <a:rPr lang="en-US" b="1" i="1" dirty="0">
                <a:solidFill>
                  <a:schemeClr val="bg1">
                    <a:lumMod val="95000"/>
                  </a:schemeClr>
                </a:solidFill>
              </a:rPr>
              <a:t>[1] </a:t>
            </a:r>
            <a:r>
              <a:rPr lang="en-US" i="1" dirty="0">
                <a:solidFill>
                  <a:srgbClr val="FFFF00"/>
                </a:solidFill>
              </a:rPr>
              <a:t>A. Lavin y S. Ahmad, «Evaluating Real-Time Anomaly Detection Algorithms – The </a:t>
            </a:r>
            <a:r>
              <a:rPr lang="en-US" i="1" dirty="0" err="1">
                <a:solidFill>
                  <a:srgbClr val="FFFF00"/>
                </a:solidFill>
              </a:rPr>
              <a:t>Numenta</a:t>
            </a:r>
            <a:r>
              <a:rPr lang="en-US" i="1" dirty="0">
                <a:solidFill>
                  <a:srgbClr val="FFFF00"/>
                </a:solidFill>
              </a:rPr>
              <a:t> Anomaly 	Benchmark», </a:t>
            </a:r>
            <a:r>
              <a:rPr lang="en-US" i="1" dirty="0" err="1">
                <a:solidFill>
                  <a:srgbClr val="FFFF00"/>
                </a:solidFill>
              </a:rPr>
              <a:t>en</a:t>
            </a:r>
            <a:r>
              <a:rPr lang="en-US" i="1" dirty="0">
                <a:solidFill>
                  <a:srgbClr val="FFFF00"/>
                </a:solidFill>
              </a:rPr>
              <a:t> 2015 IEEE 14th International Conference on Machine Learning and Applications 	(ICMLA), 2015, pp. 38-44. </a:t>
            </a:r>
            <a:r>
              <a:rPr lang="en-US" i="1" dirty="0" err="1">
                <a:solidFill>
                  <a:srgbClr val="FFFF00"/>
                </a:solidFill>
              </a:rPr>
              <a:t>doi</a:t>
            </a:r>
            <a:r>
              <a:rPr lang="en-US" i="1" dirty="0">
                <a:solidFill>
                  <a:srgbClr val="FFFF00"/>
                </a:solidFill>
              </a:rPr>
              <a:t>: 10.1109/ICMLA.2015.141.</a:t>
            </a:r>
          </a:p>
          <a:p>
            <a:pPr algn="just">
              <a:buClr>
                <a:srgbClr val="FFFF00"/>
              </a:buClr>
              <a:tabLst>
                <a:tab pos="234000" algn="l"/>
              </a:tabLst>
            </a:pPr>
            <a:r>
              <a:rPr lang="en-US" b="1" i="1" dirty="0">
                <a:solidFill>
                  <a:schemeClr val="bg1">
                    <a:lumMod val="95000"/>
                  </a:schemeClr>
                </a:solidFill>
              </a:rPr>
              <a:t>[2] V. Rodriguez-Fernandez, D. Montalvo, F. </a:t>
            </a:r>
            <a:r>
              <a:rPr lang="en-US" b="1" i="1" dirty="0" err="1">
                <a:solidFill>
                  <a:schemeClr val="bg1">
                    <a:lumMod val="95000"/>
                  </a:schemeClr>
                </a:solidFill>
              </a:rPr>
              <a:t>Piccialli</a:t>
            </a:r>
            <a:r>
              <a:rPr lang="en-US" b="1" i="1" dirty="0">
                <a:solidFill>
                  <a:schemeClr val="bg1">
                    <a:lumMod val="95000"/>
                  </a:schemeClr>
                </a:solidFill>
              </a:rPr>
              <a:t>, G. J. </a:t>
            </a:r>
            <a:r>
              <a:rPr lang="en-US" b="1" i="1" dirty="0" err="1">
                <a:solidFill>
                  <a:schemeClr val="bg1">
                    <a:lumMod val="95000"/>
                  </a:schemeClr>
                </a:solidFill>
              </a:rPr>
              <a:t>Nalepa</a:t>
            </a:r>
            <a:r>
              <a:rPr lang="en-US" b="1" i="1" dirty="0">
                <a:solidFill>
                  <a:schemeClr val="bg1">
                    <a:lumMod val="95000"/>
                  </a:schemeClr>
                </a:solidFill>
              </a:rPr>
              <a:t>, y D. Camacho, «</a:t>
            </a:r>
            <a:r>
              <a:rPr lang="en-US" b="1" i="1" dirty="0" err="1">
                <a:solidFill>
                  <a:schemeClr val="bg1">
                    <a:lumMod val="95000"/>
                  </a:schemeClr>
                </a:solidFill>
              </a:rPr>
              <a:t>DeepVATS</a:t>
            </a:r>
            <a:r>
              <a:rPr lang="en-US" b="1" i="1" dirty="0">
                <a:solidFill>
                  <a:schemeClr val="bg1">
                    <a:lumMod val="95000"/>
                  </a:schemeClr>
                </a:solidFill>
              </a:rPr>
              <a:t>: 	</a:t>
            </a:r>
            <a:r>
              <a:rPr lang="en-US" b="1" i="1" dirty="0" err="1">
                <a:solidFill>
                  <a:schemeClr val="bg1">
                    <a:lumMod val="95000"/>
                  </a:schemeClr>
                </a:solidFill>
              </a:rPr>
              <a:t>DeepVATS</a:t>
            </a:r>
            <a:r>
              <a:rPr lang="en-US" b="1" i="1" dirty="0">
                <a:solidFill>
                  <a:schemeClr val="bg1">
                    <a:lumMod val="95000"/>
                  </a:schemeClr>
                </a:solidFill>
              </a:rPr>
              <a:t> Visual Analytics for Time Series», Knowledge-Based Systems, pp. 1-22, 2023, </a:t>
            </a:r>
            <a:r>
              <a:rPr lang="en-US" b="1" i="1" dirty="0" err="1">
                <a:solidFill>
                  <a:schemeClr val="bg1">
                    <a:lumMod val="95000"/>
                  </a:schemeClr>
                </a:solidFill>
              </a:rPr>
              <a:t>doi</a:t>
            </a:r>
            <a:r>
              <a:rPr lang="en-US" b="1" i="1" dirty="0">
                <a:solidFill>
                  <a:schemeClr val="bg1">
                    <a:lumMod val="95000"/>
                  </a:schemeClr>
                </a:solidFill>
              </a:rPr>
              <a:t>: 	10.1016/j.knosys.2023.110793.</a:t>
            </a:r>
          </a:p>
          <a:p>
            <a:pPr algn="just">
              <a:buClr>
                <a:srgbClr val="FFFF00"/>
              </a:buClr>
              <a:tabLst>
                <a:tab pos="234000" algn="l"/>
              </a:tabLst>
            </a:pPr>
            <a:r>
              <a:rPr lang="en-US" i="1" dirty="0">
                <a:solidFill>
                  <a:schemeClr val="bg1">
                    <a:lumMod val="95000"/>
                  </a:schemeClr>
                </a:solidFill>
              </a:rPr>
              <a:t>[3]</a:t>
            </a:r>
            <a:r>
              <a:rPr lang="en-US" i="1" dirty="0">
                <a:solidFill>
                  <a:srgbClr val="FFFF00"/>
                </a:solidFill>
              </a:rPr>
              <a:t> A. </a:t>
            </a:r>
            <a:r>
              <a:rPr lang="en-US" i="1" dirty="0" err="1">
                <a:solidFill>
                  <a:srgbClr val="FFFF00"/>
                </a:solidFill>
              </a:rPr>
              <a:t>Iturria</a:t>
            </a:r>
            <a:r>
              <a:rPr lang="en-US" i="1" dirty="0">
                <a:solidFill>
                  <a:srgbClr val="FFFF00"/>
                </a:solidFill>
              </a:rPr>
              <a:t> </a:t>
            </a:r>
            <a:r>
              <a:rPr lang="en-US" i="1" dirty="0" err="1">
                <a:solidFill>
                  <a:srgbClr val="FFFF00"/>
                </a:solidFill>
              </a:rPr>
              <a:t>Aguinaga</a:t>
            </a:r>
            <a:r>
              <a:rPr lang="en-US" i="1" dirty="0">
                <a:solidFill>
                  <a:srgbClr val="FFFF00"/>
                </a:solidFill>
              </a:rPr>
              <a:t>, «Reduction of False Positives in Online Outlier Detection over Time Series 	using Ensemble Learning», PhD Thesis, </a:t>
            </a:r>
            <a:r>
              <a:rPr lang="en-US" i="1" dirty="0" err="1">
                <a:solidFill>
                  <a:srgbClr val="FFFF00"/>
                </a:solidFill>
              </a:rPr>
              <a:t>Ciencias</a:t>
            </a:r>
            <a:r>
              <a:rPr lang="en-US" i="1" dirty="0">
                <a:solidFill>
                  <a:srgbClr val="FFFF00"/>
                </a:solidFill>
              </a:rPr>
              <a:t> de la </a:t>
            </a:r>
            <a:r>
              <a:rPr lang="en-US" i="1" dirty="0" err="1">
                <a:solidFill>
                  <a:srgbClr val="FFFF00"/>
                </a:solidFill>
              </a:rPr>
              <a:t>Computación</a:t>
            </a:r>
            <a:r>
              <a:rPr lang="en-US" i="1" dirty="0">
                <a:solidFill>
                  <a:srgbClr val="FFFF00"/>
                </a:solidFill>
              </a:rPr>
              <a:t> e </a:t>
            </a:r>
            <a:r>
              <a:rPr lang="en-US" i="1" dirty="0" err="1">
                <a:solidFill>
                  <a:srgbClr val="FFFF00"/>
                </a:solidFill>
              </a:rPr>
              <a:t>Inteligencia</a:t>
            </a:r>
            <a:r>
              <a:rPr lang="en-US" i="1" dirty="0">
                <a:solidFill>
                  <a:srgbClr val="FFFF00"/>
                </a:solidFill>
              </a:rPr>
              <a:t> Artificial 	(UGR), Francisco Herrera </a:t>
            </a:r>
            <a:r>
              <a:rPr lang="en-US" i="1" dirty="0" err="1">
                <a:solidFill>
                  <a:srgbClr val="FFFF00"/>
                </a:solidFill>
              </a:rPr>
              <a:t>Triguero</a:t>
            </a:r>
            <a:r>
              <a:rPr lang="en-US" i="1" dirty="0">
                <a:solidFill>
                  <a:srgbClr val="FFFF00"/>
                </a:solidFill>
              </a:rPr>
              <a:t>, Javier Del Ser </a:t>
            </a:r>
            <a:r>
              <a:rPr lang="en-US" i="1" dirty="0" err="1">
                <a:solidFill>
                  <a:srgbClr val="FFFF00"/>
                </a:solidFill>
              </a:rPr>
              <a:t>Lorente</a:t>
            </a:r>
            <a:r>
              <a:rPr lang="en-US" i="1" dirty="0">
                <a:solidFill>
                  <a:srgbClr val="FFFF00"/>
                </a:solidFill>
              </a:rPr>
              <a:t>, 2023.</a:t>
            </a:r>
          </a:p>
          <a:p>
            <a:pPr lvl="0" algn="just">
              <a:buClr>
                <a:srgbClr val="FFFF00"/>
              </a:buClr>
              <a:tabLst>
                <a:tab pos="234000" algn="l"/>
              </a:tabLst>
            </a:pPr>
            <a:r>
              <a:rPr lang="en-US" b="1" i="1" dirty="0">
                <a:solidFill>
                  <a:schemeClr val="bg1">
                    <a:lumMod val="95000"/>
                  </a:schemeClr>
                </a:solidFill>
              </a:rPr>
              <a:t>[4] </a:t>
            </a:r>
            <a:r>
              <a:rPr lang="en-US" i="1" dirty="0">
                <a:solidFill>
                  <a:schemeClr val="bg1">
                    <a:lumMod val="95000"/>
                  </a:schemeClr>
                </a:solidFill>
              </a:rPr>
              <a:t>S. </a:t>
            </a:r>
            <a:r>
              <a:rPr lang="en-US" i="1" dirty="0" err="1">
                <a:solidFill>
                  <a:schemeClr val="bg1">
                    <a:lumMod val="95000"/>
                  </a:schemeClr>
                </a:solidFill>
              </a:rPr>
              <a:t>Shahriari</a:t>
            </a:r>
            <a:r>
              <a:rPr lang="en-US" i="1" dirty="0">
                <a:solidFill>
                  <a:schemeClr val="bg1">
                    <a:lumMod val="95000"/>
                  </a:schemeClr>
                </a:solidFill>
              </a:rPr>
              <a:t>, S. A. Sisson, y T. Rashidi, «Copula ARMA-GARCH modelling of spatially and temporally 	correlated time series data for transportation planning use», Transp. Res. Part C </a:t>
            </a:r>
            <a:r>
              <a:rPr lang="en-US" i="1" dirty="0" err="1">
                <a:solidFill>
                  <a:schemeClr val="bg1">
                    <a:lumMod val="95000"/>
                  </a:schemeClr>
                </a:solidFill>
              </a:rPr>
              <a:t>Emerg</a:t>
            </a:r>
            <a:r>
              <a:rPr lang="en-US" i="1" dirty="0">
                <a:solidFill>
                  <a:schemeClr val="bg1">
                    <a:lumMod val="95000"/>
                  </a:schemeClr>
                </a:solidFill>
              </a:rPr>
              <a:t>. Technol., vol. 	146, p. 103969, </a:t>
            </a:r>
            <a:r>
              <a:rPr lang="en-US" i="1" dirty="0" err="1">
                <a:solidFill>
                  <a:schemeClr val="bg1">
                    <a:lumMod val="95000"/>
                  </a:schemeClr>
                </a:solidFill>
              </a:rPr>
              <a:t>ene</a:t>
            </a:r>
            <a:r>
              <a:rPr lang="en-US" i="1" dirty="0">
                <a:solidFill>
                  <a:schemeClr val="bg1">
                    <a:lumMod val="95000"/>
                  </a:schemeClr>
                </a:solidFill>
              </a:rPr>
              <a:t>. 2023, </a:t>
            </a:r>
            <a:r>
              <a:rPr lang="en-US" i="1" dirty="0" err="1">
                <a:solidFill>
                  <a:schemeClr val="bg1">
                    <a:lumMod val="95000"/>
                  </a:schemeClr>
                </a:solidFill>
              </a:rPr>
              <a:t>doi</a:t>
            </a:r>
            <a:r>
              <a:rPr lang="en-US" i="1" dirty="0">
                <a:solidFill>
                  <a:schemeClr val="bg1">
                    <a:lumMod val="95000"/>
                  </a:schemeClr>
                </a:solidFill>
              </a:rPr>
              <a:t>: 10.1016/j.trc.2022.103969.</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23052" y="7684"/>
            <a:ext cx="9143990" cy="5143500"/>
          </a:xfrm>
          <a:prstGeom prst="rect">
            <a:avLst/>
          </a:prstGeom>
          <a:noFill/>
          <a:ln>
            <a:noFill/>
          </a:ln>
        </p:spPr>
      </p:pic>
      <p:sp>
        <p:nvSpPr>
          <p:cNvPr id="6" name="Google Shape;76;p15"/>
          <p:cNvSpPr txBox="1"/>
          <p:nvPr/>
        </p:nvSpPr>
        <p:spPr>
          <a:xfrm>
            <a:off x="317477" y="831803"/>
            <a:ext cx="4946326" cy="569356"/>
          </a:xfrm>
          <a:prstGeom prst="rect">
            <a:avLst/>
          </a:prstGeom>
          <a:noFill/>
          <a:ln>
            <a:noFill/>
          </a:ln>
        </p:spPr>
        <p:txBody>
          <a:bodyPr spcFirstLastPara="1" wrap="square" lIns="91425" tIns="91425" rIns="91425" bIns="91425" anchor="t" anchorCtr="0">
            <a:spAutoFit/>
          </a:bodyPr>
          <a:lstStyle/>
          <a:p>
            <a:r>
              <a:rPr lang="en-US" sz="2500" b="1" dirty="0">
                <a:solidFill>
                  <a:schemeClr val="bg1"/>
                </a:solidFill>
                <a:latin typeface="Georgia"/>
                <a:ea typeface="Georgia"/>
                <a:cs typeface="Georgia"/>
                <a:sym typeface="Georgia"/>
              </a:rPr>
              <a:t>7. References</a:t>
            </a:r>
          </a:p>
        </p:txBody>
      </p:sp>
      <p:sp>
        <p:nvSpPr>
          <p:cNvPr id="4" name="Google Shape;59;p13">
            <a:extLst>
              <a:ext uri="{FF2B5EF4-FFF2-40B4-BE49-F238E27FC236}">
                <a16:creationId xmlns:a16="http://schemas.microsoft.com/office/drawing/2014/main" id="{A9441ACC-688E-4F7C-A02B-A15A25ABD220}"/>
              </a:ext>
            </a:extLst>
          </p:cNvPr>
          <p:cNvSpPr txBox="1"/>
          <p:nvPr/>
        </p:nvSpPr>
        <p:spPr>
          <a:xfrm>
            <a:off x="317477" y="1368022"/>
            <a:ext cx="8509046" cy="2554515"/>
          </a:xfrm>
          <a:prstGeom prst="rect">
            <a:avLst/>
          </a:prstGeom>
          <a:noFill/>
          <a:ln w="19050" cap="rnd">
            <a:noFill/>
          </a:ln>
        </p:spPr>
        <p:txBody>
          <a:bodyPr spcFirstLastPara="1" wrap="square" lIns="91425" tIns="91425" rIns="91425" bIns="91425" anchor="t" anchorCtr="0">
            <a:spAutoFit/>
          </a:bodyPr>
          <a:lstStyle/>
          <a:p>
            <a:pPr algn="just">
              <a:buClr>
                <a:srgbClr val="FFFF00"/>
              </a:buClr>
              <a:tabLst>
                <a:tab pos="234000" algn="l"/>
              </a:tabLst>
            </a:pPr>
            <a:endParaRPr lang="en-US" b="1" i="1" dirty="0">
              <a:solidFill>
                <a:schemeClr val="bg1">
                  <a:lumMod val="95000"/>
                </a:schemeClr>
              </a:solidFill>
            </a:endParaRPr>
          </a:p>
          <a:p>
            <a:pPr algn="just">
              <a:buClr>
                <a:srgbClr val="FFFF00"/>
              </a:buClr>
              <a:tabLst>
                <a:tab pos="234000" algn="l"/>
              </a:tabLst>
            </a:pPr>
            <a:r>
              <a:rPr lang="en-US" b="1" i="1" dirty="0">
                <a:solidFill>
                  <a:schemeClr val="bg1">
                    <a:lumMod val="95000"/>
                  </a:schemeClr>
                </a:solidFill>
              </a:rPr>
              <a:t>[5]</a:t>
            </a:r>
            <a:r>
              <a:rPr lang="en-US" b="1" i="1" dirty="0">
                <a:solidFill>
                  <a:srgbClr val="FFFF00"/>
                </a:solidFill>
              </a:rPr>
              <a:t> </a:t>
            </a:r>
            <a:r>
              <a:rPr lang="en-US" i="1" dirty="0">
                <a:solidFill>
                  <a:srgbClr val="FFFF00"/>
                </a:solidFill>
              </a:rPr>
              <a:t>Y. Zhang, Y. Liu, G. Yang, y J. Song, «SSIT: a sample selection-based incremental model training 	method for image recognition», Neural </a:t>
            </a:r>
            <a:r>
              <a:rPr lang="en-US" i="1" dirty="0" err="1">
                <a:solidFill>
                  <a:srgbClr val="FFFF00"/>
                </a:solidFill>
              </a:rPr>
              <a:t>Comput</a:t>
            </a:r>
            <a:r>
              <a:rPr lang="en-US" i="1" dirty="0">
                <a:solidFill>
                  <a:srgbClr val="FFFF00"/>
                </a:solidFill>
              </a:rPr>
              <a:t>. Appl., vol. 34, </a:t>
            </a:r>
            <a:r>
              <a:rPr lang="en-US" i="1" dirty="0" err="1">
                <a:solidFill>
                  <a:srgbClr val="FFFF00"/>
                </a:solidFill>
              </a:rPr>
              <a:t>n.o</a:t>
            </a:r>
            <a:r>
              <a:rPr lang="en-US" i="1" dirty="0">
                <a:solidFill>
                  <a:srgbClr val="FFFF00"/>
                </a:solidFill>
              </a:rPr>
              <a:t> 4, pp. 3117-3134, </a:t>
            </a:r>
            <a:r>
              <a:rPr lang="en-US" i="1" dirty="0" err="1">
                <a:solidFill>
                  <a:srgbClr val="FFFF00"/>
                </a:solidFill>
              </a:rPr>
              <a:t>feb.</a:t>
            </a:r>
            <a:r>
              <a:rPr lang="en-US" i="1" dirty="0">
                <a:solidFill>
                  <a:srgbClr val="FFFF00"/>
                </a:solidFill>
              </a:rPr>
              <a:t> 2022, </a:t>
            </a:r>
            <a:r>
              <a:rPr lang="en-US" i="1" dirty="0" err="1">
                <a:solidFill>
                  <a:srgbClr val="FFFF00"/>
                </a:solidFill>
              </a:rPr>
              <a:t>doi</a:t>
            </a:r>
            <a:r>
              <a:rPr lang="en-US" i="1" dirty="0">
                <a:solidFill>
                  <a:srgbClr val="FFFF00"/>
                </a:solidFill>
              </a:rPr>
              <a:t>: 	10.1007/s00521-021-06515-4.</a:t>
            </a:r>
          </a:p>
          <a:p>
            <a:pPr algn="just">
              <a:buClr>
                <a:srgbClr val="FFFF00"/>
              </a:buClr>
              <a:tabLst>
                <a:tab pos="234000" algn="l"/>
              </a:tabLst>
            </a:pPr>
            <a:r>
              <a:rPr lang="en-US" b="1" i="1" dirty="0">
                <a:solidFill>
                  <a:schemeClr val="bg1">
                    <a:lumMod val="95000"/>
                  </a:schemeClr>
                </a:solidFill>
              </a:rPr>
              <a:t>[6]</a:t>
            </a:r>
            <a:r>
              <a:rPr lang="en-US" i="1" dirty="0">
                <a:solidFill>
                  <a:schemeClr val="bg1">
                    <a:lumMod val="95000"/>
                  </a:schemeClr>
                </a:solidFill>
              </a:rPr>
              <a:t> D. Li y Z. Zeng, «</a:t>
            </a:r>
            <a:r>
              <a:rPr lang="en-US" i="1" dirty="0" err="1">
                <a:solidFill>
                  <a:schemeClr val="bg1">
                    <a:lumMod val="95000"/>
                  </a:schemeClr>
                </a:solidFill>
              </a:rPr>
              <a:t>CRNet</a:t>
            </a:r>
            <a:r>
              <a:rPr lang="en-US" i="1" dirty="0">
                <a:solidFill>
                  <a:schemeClr val="bg1">
                    <a:lumMod val="95000"/>
                  </a:schemeClr>
                </a:solidFill>
              </a:rPr>
              <a:t>: A Fast Continual Learning Framework With Random Theory», IEEE Trans. 	Pattern Anal. Mach. </a:t>
            </a:r>
            <a:r>
              <a:rPr lang="en-US" i="1" dirty="0" err="1">
                <a:solidFill>
                  <a:schemeClr val="bg1">
                    <a:lumMod val="95000"/>
                  </a:schemeClr>
                </a:solidFill>
              </a:rPr>
              <a:t>Intell</a:t>
            </a:r>
            <a:r>
              <a:rPr lang="en-US" i="1" dirty="0">
                <a:solidFill>
                  <a:schemeClr val="bg1">
                    <a:lumMod val="95000"/>
                  </a:schemeClr>
                </a:solidFill>
              </a:rPr>
              <a:t>., pp. 1-14, 2023, </a:t>
            </a:r>
            <a:r>
              <a:rPr lang="en-US" i="1" dirty="0" err="1">
                <a:solidFill>
                  <a:schemeClr val="bg1">
                    <a:lumMod val="95000"/>
                  </a:schemeClr>
                </a:solidFill>
              </a:rPr>
              <a:t>doi</a:t>
            </a:r>
            <a:r>
              <a:rPr lang="en-US" i="1" dirty="0">
                <a:solidFill>
                  <a:schemeClr val="bg1">
                    <a:lumMod val="95000"/>
                  </a:schemeClr>
                </a:solidFill>
              </a:rPr>
              <a:t>: 10.1109/TPAMI.2023.3262853.</a:t>
            </a:r>
          </a:p>
          <a:p>
            <a:pPr algn="just">
              <a:buClr>
                <a:srgbClr val="FFFF00"/>
              </a:buClr>
              <a:tabLst>
                <a:tab pos="234000" algn="l"/>
              </a:tabLst>
            </a:pPr>
            <a:r>
              <a:rPr lang="en-US" b="1" i="1" dirty="0">
                <a:solidFill>
                  <a:schemeClr val="bg1">
                    <a:lumMod val="95000"/>
                  </a:schemeClr>
                </a:solidFill>
              </a:rPr>
              <a:t>[7] </a:t>
            </a:r>
            <a:r>
              <a:rPr lang="en-US" i="1" dirty="0">
                <a:solidFill>
                  <a:srgbClr val="FFFF00"/>
                </a:solidFill>
              </a:rPr>
              <a:t>S.M. Law, STUMPY: A Powerful and Scalable Python Library for Time Series Data Mining, J. Open 	Source </a:t>
            </a:r>
            <a:r>
              <a:rPr lang="en-US" i="1" dirty="0" err="1">
                <a:solidFill>
                  <a:srgbClr val="FFFF00"/>
                </a:solidFill>
              </a:rPr>
              <a:t>Softw</a:t>
            </a:r>
            <a:r>
              <a:rPr lang="en-US" i="1" dirty="0">
                <a:solidFill>
                  <a:srgbClr val="FFFF00"/>
                </a:solidFill>
              </a:rPr>
              <a:t>. 4 (39) (2019) 1504.</a:t>
            </a:r>
          </a:p>
          <a:p>
            <a:pPr algn="just">
              <a:buClr>
                <a:srgbClr val="FFFF00"/>
              </a:buClr>
              <a:tabLst>
                <a:tab pos="234000" algn="l"/>
              </a:tabLst>
            </a:pPr>
            <a:r>
              <a:rPr lang="en-US" i="1" dirty="0">
                <a:solidFill>
                  <a:schemeClr val="bg1">
                    <a:lumMod val="95000"/>
                  </a:schemeClr>
                </a:solidFill>
              </a:rPr>
              <a:t>[8] </a:t>
            </a:r>
            <a:r>
              <a:rPr lang="es-ES" dirty="0">
                <a:solidFill>
                  <a:schemeClr val="bg1">
                    <a:lumMod val="95000"/>
                  </a:schemeClr>
                </a:solidFill>
              </a:rPr>
              <a:t>S. </a:t>
            </a:r>
            <a:r>
              <a:rPr lang="es-ES" dirty="0" err="1">
                <a:solidFill>
                  <a:schemeClr val="bg1">
                    <a:lumMod val="95000"/>
                  </a:schemeClr>
                </a:solidFill>
              </a:rPr>
              <a:t>Gharghabi</a:t>
            </a:r>
            <a:r>
              <a:rPr lang="es-ES" dirty="0">
                <a:solidFill>
                  <a:schemeClr val="bg1">
                    <a:lumMod val="95000"/>
                  </a:schemeClr>
                </a:solidFill>
              </a:rPr>
              <a:t>, Y. </a:t>
            </a:r>
            <a:r>
              <a:rPr lang="es-ES" dirty="0" err="1">
                <a:solidFill>
                  <a:schemeClr val="bg1">
                    <a:lumMod val="95000"/>
                  </a:schemeClr>
                </a:solidFill>
              </a:rPr>
              <a:t>Ding</a:t>
            </a:r>
            <a:r>
              <a:rPr lang="es-ES" dirty="0">
                <a:solidFill>
                  <a:schemeClr val="bg1">
                    <a:lumMod val="95000"/>
                  </a:schemeClr>
                </a:solidFill>
              </a:rPr>
              <a:t>, C.-C.M. </a:t>
            </a:r>
            <a:r>
              <a:rPr lang="es-ES" dirty="0" err="1">
                <a:solidFill>
                  <a:schemeClr val="bg1">
                    <a:lumMod val="95000"/>
                  </a:schemeClr>
                </a:solidFill>
              </a:rPr>
              <a:t>Yeh</a:t>
            </a:r>
            <a:r>
              <a:rPr lang="es-ES" dirty="0">
                <a:solidFill>
                  <a:schemeClr val="bg1">
                    <a:lumMod val="95000"/>
                  </a:schemeClr>
                </a:solidFill>
              </a:rPr>
              <a:t>, K. </a:t>
            </a:r>
            <a:r>
              <a:rPr lang="es-ES" dirty="0" err="1">
                <a:solidFill>
                  <a:schemeClr val="bg1">
                    <a:lumMod val="95000"/>
                  </a:schemeClr>
                </a:solidFill>
              </a:rPr>
              <a:t>Kamgar</a:t>
            </a:r>
            <a:r>
              <a:rPr lang="es-ES" dirty="0">
                <a:solidFill>
                  <a:schemeClr val="bg1">
                    <a:lumMod val="95000"/>
                  </a:schemeClr>
                </a:solidFill>
              </a:rPr>
              <a:t>, L. </a:t>
            </a:r>
            <a:r>
              <a:rPr lang="es-ES" dirty="0" err="1">
                <a:solidFill>
                  <a:schemeClr val="bg1">
                    <a:lumMod val="95000"/>
                  </a:schemeClr>
                </a:solidFill>
              </a:rPr>
              <a:t>Ulanova</a:t>
            </a:r>
            <a:r>
              <a:rPr lang="es-ES" dirty="0">
                <a:solidFill>
                  <a:schemeClr val="bg1">
                    <a:lumMod val="95000"/>
                  </a:schemeClr>
                </a:solidFill>
              </a:rPr>
              <a:t>, E. </a:t>
            </a:r>
            <a:r>
              <a:rPr lang="es-ES" dirty="0" err="1">
                <a:solidFill>
                  <a:schemeClr val="bg1">
                    <a:lumMod val="95000"/>
                  </a:schemeClr>
                </a:solidFill>
              </a:rPr>
              <a:t>Keogh</a:t>
            </a:r>
            <a:r>
              <a:rPr lang="es-ES" dirty="0">
                <a:solidFill>
                  <a:schemeClr val="bg1">
                    <a:lumMod val="95000"/>
                  </a:schemeClr>
                </a:solidFill>
              </a:rPr>
              <a:t>, Matrix </a:t>
            </a:r>
            <a:r>
              <a:rPr lang="es-ES" dirty="0" err="1">
                <a:solidFill>
                  <a:schemeClr val="bg1">
                    <a:lumMod val="95000"/>
                  </a:schemeClr>
                </a:solidFill>
              </a:rPr>
              <a:t>profile</a:t>
            </a:r>
            <a:r>
              <a:rPr lang="es-ES" dirty="0">
                <a:solidFill>
                  <a:schemeClr val="bg1">
                    <a:lumMod val="95000"/>
                  </a:schemeClr>
                </a:solidFill>
              </a:rPr>
              <a:t> VIII: </a:t>
            </a:r>
            <a:r>
              <a:rPr lang="es-ES" dirty="0" err="1">
                <a:solidFill>
                  <a:schemeClr val="bg1">
                    <a:lumMod val="95000"/>
                  </a:schemeClr>
                </a:solidFill>
              </a:rPr>
              <a:t>domain</a:t>
            </a:r>
            <a:r>
              <a:rPr lang="es-ES" dirty="0">
                <a:solidFill>
                  <a:schemeClr val="bg1">
                    <a:lumMod val="95000"/>
                  </a:schemeClr>
                </a:solidFill>
              </a:rPr>
              <a:t> 	</a:t>
            </a:r>
            <a:r>
              <a:rPr lang="es-ES" dirty="0" err="1">
                <a:solidFill>
                  <a:schemeClr val="bg1">
                    <a:lumMod val="95000"/>
                  </a:schemeClr>
                </a:solidFill>
              </a:rPr>
              <a:t>agnostic</a:t>
            </a:r>
            <a:r>
              <a:rPr lang="es-ES" dirty="0">
                <a:solidFill>
                  <a:schemeClr val="bg1">
                    <a:lumMod val="95000"/>
                  </a:schemeClr>
                </a:solidFill>
              </a:rPr>
              <a:t> online </a:t>
            </a:r>
            <a:r>
              <a:rPr lang="es-ES" dirty="0" err="1">
                <a:solidFill>
                  <a:schemeClr val="bg1">
                    <a:lumMod val="95000"/>
                  </a:schemeClr>
                </a:solidFill>
              </a:rPr>
              <a:t>semantic</a:t>
            </a:r>
            <a:r>
              <a:rPr lang="es-ES" dirty="0">
                <a:solidFill>
                  <a:schemeClr val="bg1">
                    <a:lumMod val="95000"/>
                  </a:schemeClr>
                </a:solidFill>
              </a:rPr>
              <a:t> </a:t>
            </a:r>
            <a:r>
              <a:rPr lang="es-ES" dirty="0" err="1">
                <a:solidFill>
                  <a:schemeClr val="bg1">
                    <a:lumMod val="95000"/>
                  </a:schemeClr>
                </a:solidFill>
              </a:rPr>
              <a:t>segmentation</a:t>
            </a:r>
            <a:r>
              <a:rPr lang="es-ES" dirty="0">
                <a:solidFill>
                  <a:schemeClr val="bg1">
                    <a:lumMod val="95000"/>
                  </a:schemeClr>
                </a:solidFill>
              </a:rPr>
              <a:t> at </a:t>
            </a:r>
            <a:r>
              <a:rPr lang="es-ES" dirty="0" err="1">
                <a:solidFill>
                  <a:schemeClr val="bg1">
                    <a:lumMod val="95000"/>
                  </a:schemeClr>
                </a:solidFill>
              </a:rPr>
              <a:t>superhuman</a:t>
            </a:r>
            <a:r>
              <a:rPr lang="es-ES" dirty="0">
                <a:solidFill>
                  <a:schemeClr val="bg1">
                    <a:lumMod val="95000"/>
                  </a:schemeClr>
                </a:solidFill>
              </a:rPr>
              <a:t> </a:t>
            </a:r>
            <a:r>
              <a:rPr lang="en-US" dirty="0">
                <a:solidFill>
                  <a:schemeClr val="bg1">
                    <a:lumMod val="95000"/>
                  </a:schemeClr>
                </a:solidFill>
              </a:rPr>
              <a:t>performance levels, in: 2017 IEEE International 	Conference on Data Mining </a:t>
            </a:r>
            <a:r>
              <a:rPr lang="es-ES" dirty="0">
                <a:solidFill>
                  <a:schemeClr val="bg1">
                    <a:lumMod val="95000"/>
                  </a:schemeClr>
                </a:solidFill>
              </a:rPr>
              <a:t>(ICDM), IEEE, 2017, pp. 117–126.</a:t>
            </a:r>
          </a:p>
        </p:txBody>
      </p:sp>
    </p:spTree>
    <p:extLst>
      <p:ext uri="{BB962C8B-B14F-4D97-AF65-F5344CB8AC3E}">
        <p14:creationId xmlns:p14="http://schemas.microsoft.com/office/powerpoint/2010/main" val="19054409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23052" y="7684"/>
            <a:ext cx="9143990" cy="5143500"/>
          </a:xfrm>
          <a:prstGeom prst="rect">
            <a:avLst/>
          </a:prstGeom>
          <a:noFill/>
          <a:ln>
            <a:noFill/>
          </a:ln>
        </p:spPr>
      </p:pic>
      <p:sp>
        <p:nvSpPr>
          <p:cNvPr id="6" name="Google Shape;76;p15"/>
          <p:cNvSpPr txBox="1"/>
          <p:nvPr/>
        </p:nvSpPr>
        <p:spPr>
          <a:xfrm>
            <a:off x="317477" y="831803"/>
            <a:ext cx="4946326" cy="569356"/>
          </a:xfrm>
          <a:prstGeom prst="rect">
            <a:avLst/>
          </a:prstGeom>
          <a:noFill/>
          <a:ln>
            <a:noFill/>
          </a:ln>
        </p:spPr>
        <p:txBody>
          <a:bodyPr spcFirstLastPara="1" wrap="square" lIns="91425" tIns="91425" rIns="91425" bIns="91425" anchor="t" anchorCtr="0">
            <a:spAutoFit/>
          </a:bodyPr>
          <a:lstStyle/>
          <a:p>
            <a:r>
              <a:rPr lang="en-US" sz="2500" b="1" dirty="0">
                <a:solidFill>
                  <a:schemeClr val="bg1"/>
                </a:solidFill>
                <a:latin typeface="Georgia"/>
                <a:ea typeface="Georgia"/>
                <a:cs typeface="Georgia"/>
                <a:sym typeface="Georgia"/>
              </a:rPr>
              <a:t>7. References</a:t>
            </a:r>
          </a:p>
        </p:txBody>
      </p:sp>
      <p:sp>
        <p:nvSpPr>
          <p:cNvPr id="4" name="Google Shape;59;p13">
            <a:extLst>
              <a:ext uri="{FF2B5EF4-FFF2-40B4-BE49-F238E27FC236}">
                <a16:creationId xmlns:a16="http://schemas.microsoft.com/office/drawing/2014/main" id="{A9441ACC-688E-4F7C-A02B-A15A25ABD220}"/>
              </a:ext>
            </a:extLst>
          </p:cNvPr>
          <p:cNvSpPr txBox="1"/>
          <p:nvPr/>
        </p:nvSpPr>
        <p:spPr>
          <a:xfrm>
            <a:off x="317477" y="1368022"/>
            <a:ext cx="8509046" cy="1692741"/>
          </a:xfrm>
          <a:prstGeom prst="rect">
            <a:avLst/>
          </a:prstGeom>
          <a:noFill/>
          <a:ln w="19050" cap="rnd">
            <a:noFill/>
          </a:ln>
        </p:spPr>
        <p:txBody>
          <a:bodyPr spcFirstLastPara="1" wrap="square" lIns="91425" tIns="91425" rIns="91425" bIns="91425" anchor="t" anchorCtr="0">
            <a:spAutoFit/>
          </a:bodyPr>
          <a:lstStyle/>
          <a:p>
            <a:pPr algn="just">
              <a:buClr>
                <a:srgbClr val="FFFF00"/>
              </a:buClr>
              <a:tabLst>
                <a:tab pos="234000" algn="l"/>
              </a:tabLst>
            </a:pPr>
            <a:endParaRPr lang="en-US" b="1" i="1" dirty="0">
              <a:solidFill>
                <a:schemeClr val="bg1">
                  <a:lumMod val="95000"/>
                </a:schemeClr>
              </a:solidFill>
            </a:endParaRPr>
          </a:p>
          <a:p>
            <a:pPr algn="just">
              <a:buClr>
                <a:srgbClr val="FFFF00"/>
              </a:buClr>
              <a:tabLst>
                <a:tab pos="234000" algn="l"/>
              </a:tabLst>
            </a:pPr>
            <a:r>
              <a:rPr lang="es-ES" i="1" dirty="0">
                <a:solidFill>
                  <a:schemeClr val="bg1">
                    <a:lumMod val="95000"/>
                  </a:schemeClr>
                </a:solidFill>
              </a:rPr>
              <a:t>[9]</a:t>
            </a:r>
            <a:r>
              <a:rPr lang="es-ES" i="1" dirty="0">
                <a:solidFill>
                  <a:srgbClr val="FFFF00"/>
                </a:solidFill>
              </a:rPr>
              <a:t> </a:t>
            </a:r>
            <a:r>
              <a:rPr lang="it-IT" dirty="0">
                <a:solidFill>
                  <a:srgbClr val="FFFF00"/>
                </a:solidFill>
              </a:rPr>
              <a:t>F. Piccialli, F. Giampaolo, E. Prezioso, D. Crisci, S. Cuomo, Predictive </a:t>
            </a:r>
            <a:r>
              <a:rPr lang="en-US" dirty="0">
                <a:solidFill>
                  <a:srgbClr val="FFFF00"/>
                </a:solidFill>
              </a:rPr>
              <a:t>analytics for smart parking: A 	deep learning approach in forecasting of </a:t>
            </a:r>
            <a:r>
              <a:rPr lang="es-ES" dirty="0" err="1">
                <a:solidFill>
                  <a:srgbClr val="FFFF00"/>
                </a:solidFill>
              </a:rPr>
              <a:t>IoT</a:t>
            </a:r>
            <a:r>
              <a:rPr lang="es-ES" dirty="0">
                <a:solidFill>
                  <a:srgbClr val="FFFF00"/>
                </a:solidFill>
              </a:rPr>
              <a:t> data, ACM Trans. Internet </a:t>
            </a:r>
            <a:r>
              <a:rPr lang="es-ES" dirty="0" err="1">
                <a:solidFill>
                  <a:srgbClr val="FFFF00"/>
                </a:solidFill>
              </a:rPr>
              <a:t>Technol</a:t>
            </a:r>
            <a:r>
              <a:rPr lang="es-ES" dirty="0">
                <a:solidFill>
                  <a:srgbClr val="FFFF00"/>
                </a:solidFill>
              </a:rPr>
              <a:t>. 21 (3) (2021) 68:1 	68:21.</a:t>
            </a:r>
          </a:p>
          <a:p>
            <a:pPr algn="just">
              <a:buClr>
                <a:srgbClr val="FFFF00"/>
              </a:buClr>
              <a:tabLst>
                <a:tab pos="306000" algn="l"/>
                <a:tab pos="342000" algn="l"/>
              </a:tabLst>
            </a:pPr>
            <a:r>
              <a:rPr lang="es-ES" i="1" dirty="0">
                <a:solidFill>
                  <a:schemeClr val="bg1">
                    <a:lumMod val="95000"/>
                  </a:schemeClr>
                </a:solidFill>
              </a:rPr>
              <a:t>[10] </a:t>
            </a:r>
            <a:r>
              <a:rPr lang="en-US" dirty="0">
                <a:solidFill>
                  <a:schemeClr val="bg1">
                    <a:lumMod val="95000"/>
                  </a:schemeClr>
                </a:solidFill>
              </a:rPr>
              <a:t>Y. Matsubara, Y. Sakurai, C. </a:t>
            </a:r>
            <a:r>
              <a:rPr lang="en-US" dirty="0" err="1">
                <a:solidFill>
                  <a:schemeClr val="bg1">
                    <a:lumMod val="95000"/>
                  </a:schemeClr>
                </a:solidFill>
              </a:rPr>
              <a:t>Faloutsos</a:t>
            </a:r>
            <a:r>
              <a:rPr lang="en-US" dirty="0">
                <a:solidFill>
                  <a:schemeClr val="bg1">
                    <a:lumMod val="95000"/>
                  </a:schemeClr>
                </a:solidFill>
              </a:rPr>
              <a:t>, The web as a jungle: Non-linear dynamical systems for co-			evolving online activities, in: Proceedings of the 24th International Conference on World Wide Web, 			2015, pp. 721–731.</a:t>
            </a:r>
            <a:endParaRPr lang="en-US" i="1" dirty="0">
              <a:solidFill>
                <a:schemeClr val="bg1">
                  <a:lumMod val="95000"/>
                </a:schemeClr>
              </a:solidFill>
            </a:endParaRPr>
          </a:p>
        </p:txBody>
      </p:sp>
    </p:spTree>
    <p:extLst>
      <p:ext uri="{BB962C8B-B14F-4D97-AF65-F5344CB8AC3E}">
        <p14:creationId xmlns:p14="http://schemas.microsoft.com/office/powerpoint/2010/main" val="24764062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0" y="0"/>
            <a:ext cx="9143990" cy="5143500"/>
          </a:xfrm>
          <a:prstGeom prst="rect">
            <a:avLst/>
          </a:prstGeom>
          <a:noFill/>
          <a:ln>
            <a:noFill/>
          </a:ln>
        </p:spPr>
      </p:pic>
      <p:sp>
        <p:nvSpPr>
          <p:cNvPr id="6" name="Google Shape;76;p15"/>
          <p:cNvSpPr txBox="1"/>
          <p:nvPr/>
        </p:nvSpPr>
        <p:spPr>
          <a:xfrm>
            <a:off x="283779" y="1914370"/>
            <a:ext cx="8534400" cy="861744"/>
          </a:xfrm>
          <a:prstGeom prst="rect">
            <a:avLst/>
          </a:prstGeom>
          <a:noFill/>
          <a:ln>
            <a:noFill/>
          </a:ln>
        </p:spPr>
        <p:txBody>
          <a:bodyPr spcFirstLastPara="1" wrap="square" lIns="91425" tIns="91425" rIns="91425" bIns="91425" anchor="t" anchorCtr="0">
            <a:spAutoFit/>
          </a:bodyPr>
          <a:lstStyle/>
          <a:p>
            <a:pPr algn="ctr"/>
            <a:r>
              <a:rPr lang="en-US" sz="4400" b="1" dirty="0">
                <a:solidFill>
                  <a:srgbClr val="FFFF00"/>
                </a:solidFill>
                <a:latin typeface="Georgia"/>
                <a:ea typeface="Georgia"/>
                <a:cs typeface="Georgia"/>
                <a:sym typeface="Georgia"/>
              </a:rPr>
              <a:t>Thank You</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0031" y="821293"/>
            <a:ext cx="30990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dirty="0">
                <a:solidFill>
                  <a:schemeClr val="bg1"/>
                </a:solidFill>
                <a:latin typeface="Georgia"/>
                <a:ea typeface="Georgia"/>
                <a:cs typeface="Georgia"/>
                <a:sym typeface="Georgia"/>
              </a:rPr>
              <a:t>Abstract</a:t>
            </a:r>
            <a:endParaRPr sz="2500" b="1" dirty="0">
              <a:solidFill>
                <a:schemeClr val="bg1"/>
              </a:solidFill>
              <a:latin typeface="Georgia"/>
              <a:ea typeface="Georgia"/>
              <a:cs typeface="Georgia"/>
              <a:sym typeface="Georgia"/>
            </a:endParaRPr>
          </a:p>
        </p:txBody>
      </p:sp>
      <p:sp>
        <p:nvSpPr>
          <p:cNvPr id="4" name="Google Shape;59;p13">
            <a:extLst>
              <a:ext uri="{FF2B5EF4-FFF2-40B4-BE49-F238E27FC236}">
                <a16:creationId xmlns:a16="http://schemas.microsoft.com/office/drawing/2014/main" id="{B5F65BF6-E3ED-430C-A637-BFF779322F46}"/>
              </a:ext>
            </a:extLst>
          </p:cNvPr>
          <p:cNvSpPr txBox="1"/>
          <p:nvPr/>
        </p:nvSpPr>
        <p:spPr>
          <a:xfrm>
            <a:off x="506600" y="1546590"/>
            <a:ext cx="3848832" cy="830966"/>
          </a:xfrm>
          <a:prstGeom prst="rect">
            <a:avLst/>
          </a:prstGeom>
          <a:noFill/>
          <a:ln w="19050" cap="rnd">
            <a:noFill/>
          </a:ln>
        </p:spPr>
        <p:txBody>
          <a:bodyPr spcFirstLastPara="1" wrap="square" lIns="91425" tIns="91425" rIns="91425" bIns="91425" anchor="t" anchorCtr="0">
            <a:spAutoFit/>
          </a:bodyPr>
          <a:lstStyle/>
          <a:p>
            <a:pPr lvl="0" algn="just" rtl="0">
              <a:spcBef>
                <a:spcPts val="0"/>
              </a:spcBef>
              <a:spcAft>
                <a:spcPts val="0"/>
              </a:spcAft>
              <a:buClr>
                <a:srgbClr val="FFFF00"/>
              </a:buClr>
            </a:pPr>
            <a:r>
              <a:rPr lang="en-US" b="1" i="1" dirty="0">
                <a:solidFill>
                  <a:schemeClr val="bg1">
                    <a:lumMod val="95000"/>
                  </a:schemeClr>
                </a:solidFill>
              </a:rPr>
              <a:t>Online time series</a:t>
            </a:r>
            <a:r>
              <a:rPr lang="en-US" i="1" dirty="0">
                <a:solidFill>
                  <a:srgbClr val="FFFF00"/>
                </a:solidFill>
              </a:rPr>
              <a:t> play a crucial role in </a:t>
            </a:r>
          </a:p>
          <a:p>
            <a:pPr marL="285750" lvl="0" indent="-285750" algn="just" rtl="0">
              <a:spcBef>
                <a:spcPts val="0"/>
              </a:spcBef>
              <a:spcAft>
                <a:spcPts val="0"/>
              </a:spcAft>
              <a:buClr>
                <a:srgbClr val="FFFF00"/>
              </a:buClr>
              <a:buFont typeface="Arial" panose="020B0604020202020204" pitchFamily="34" charset="0"/>
              <a:buChar char="•"/>
            </a:pPr>
            <a:r>
              <a:rPr lang="en-US" b="1" i="1" dirty="0">
                <a:solidFill>
                  <a:srgbClr val="FFFF00"/>
                </a:solidFill>
              </a:rPr>
              <a:t>analysis</a:t>
            </a:r>
            <a:r>
              <a:rPr lang="en-US" i="1" dirty="0">
                <a:solidFill>
                  <a:srgbClr val="FFFF00"/>
                </a:solidFill>
              </a:rPr>
              <a:t> and </a:t>
            </a:r>
            <a:r>
              <a:rPr lang="en-US" b="1" i="1" dirty="0">
                <a:solidFill>
                  <a:srgbClr val="FFFF00"/>
                </a:solidFill>
              </a:rPr>
              <a:t>management</a:t>
            </a:r>
            <a:r>
              <a:rPr lang="en-US" i="1" dirty="0">
                <a:solidFill>
                  <a:srgbClr val="FFFF00"/>
                </a:solidFill>
              </a:rPr>
              <a:t> </a:t>
            </a:r>
          </a:p>
          <a:p>
            <a:pPr marL="285750" lvl="0" indent="-285750" algn="just" rtl="0">
              <a:spcBef>
                <a:spcPts val="0"/>
              </a:spcBef>
              <a:spcAft>
                <a:spcPts val="0"/>
              </a:spcAft>
              <a:buClr>
                <a:srgbClr val="FFFF00"/>
              </a:buClr>
              <a:buFont typeface="Arial" panose="020B0604020202020204" pitchFamily="34" charset="0"/>
              <a:buChar char="•"/>
            </a:pPr>
            <a:r>
              <a:rPr lang="en-US" i="1" dirty="0">
                <a:solidFill>
                  <a:srgbClr val="FFFF00"/>
                </a:solidFill>
              </a:rPr>
              <a:t>of </a:t>
            </a:r>
            <a:r>
              <a:rPr lang="en-US" b="1" i="1" dirty="0">
                <a:solidFill>
                  <a:srgbClr val="FFFF00"/>
                </a:solidFill>
              </a:rPr>
              <a:t>massive</a:t>
            </a:r>
            <a:r>
              <a:rPr lang="en-US" i="1" dirty="0">
                <a:solidFill>
                  <a:srgbClr val="FFFF00"/>
                </a:solidFill>
              </a:rPr>
              <a:t> amounts of </a:t>
            </a:r>
            <a:r>
              <a:rPr lang="en-US" b="1" i="1" dirty="0">
                <a:solidFill>
                  <a:srgbClr val="FFFF00"/>
                </a:solidFill>
              </a:rPr>
              <a:t>data</a:t>
            </a:r>
            <a:r>
              <a:rPr lang="en-US" i="1" dirty="0">
                <a:solidFill>
                  <a:srgbClr val="FFFF00"/>
                </a:solidFill>
              </a:rPr>
              <a:t>.</a:t>
            </a:r>
          </a:p>
        </p:txBody>
      </p:sp>
      <p:sp>
        <p:nvSpPr>
          <p:cNvPr id="7" name="Google Shape;59;p13">
            <a:extLst>
              <a:ext uri="{FF2B5EF4-FFF2-40B4-BE49-F238E27FC236}">
                <a16:creationId xmlns:a16="http://schemas.microsoft.com/office/drawing/2014/main" id="{0DD82B01-C551-4334-B853-133A58FBE74F}"/>
              </a:ext>
            </a:extLst>
          </p:cNvPr>
          <p:cNvSpPr txBox="1"/>
          <p:nvPr/>
        </p:nvSpPr>
        <p:spPr>
          <a:xfrm>
            <a:off x="4486500" y="2927537"/>
            <a:ext cx="4150900" cy="954077"/>
          </a:xfrm>
          <a:prstGeom prst="rect">
            <a:avLst/>
          </a:prstGeom>
          <a:noFill/>
          <a:ln>
            <a:noFill/>
          </a:ln>
        </p:spPr>
        <p:txBody>
          <a:bodyPr spcFirstLastPara="1" wrap="square" lIns="91425" tIns="91425" rIns="91425" bIns="91425" anchor="t" anchorCtr="0">
            <a:spAutoFit/>
          </a:bodyPr>
          <a:lstStyle/>
          <a:p>
            <a:pPr lvl="0" algn="just"/>
            <a:r>
              <a:rPr lang="en-US" sz="1000" i="1" dirty="0">
                <a:solidFill>
                  <a:schemeClr val="bg1">
                    <a:lumMod val="95000"/>
                  </a:schemeClr>
                </a:solidFill>
              </a:rPr>
              <a:t>Real-time traffic speed data </a:t>
            </a:r>
            <a:r>
              <a:rPr lang="en-US" sz="1000" i="1" dirty="0">
                <a:solidFill>
                  <a:srgbClr val="FFFF00"/>
                </a:solidFill>
              </a:rPr>
              <a:t>obtained from speed_6005.csv of </a:t>
            </a:r>
            <a:r>
              <a:rPr lang="en-US" sz="1000" i="1" dirty="0" err="1">
                <a:solidFill>
                  <a:srgbClr val="FFFF00"/>
                </a:solidFill>
              </a:rPr>
              <a:t>Numenta</a:t>
            </a:r>
            <a:r>
              <a:rPr lang="en-US" sz="1000" i="1" dirty="0">
                <a:solidFill>
                  <a:srgbClr val="FFFF00"/>
                </a:solidFill>
              </a:rPr>
              <a:t> Anomaly Benchmark [1]. </a:t>
            </a:r>
          </a:p>
          <a:p>
            <a:pPr lvl="0" algn="just"/>
            <a:endParaRPr lang="en-US" sz="1000" i="1" dirty="0">
              <a:solidFill>
                <a:srgbClr val="FFFF00"/>
              </a:solidFill>
            </a:endParaRPr>
          </a:p>
          <a:p>
            <a:pPr lvl="0" algn="just"/>
            <a:r>
              <a:rPr lang="en-US" sz="1000" i="1" dirty="0">
                <a:solidFill>
                  <a:srgbClr val="FFFF00"/>
                </a:solidFill>
              </a:rPr>
              <a:t>The data has been rescaled by computing the mean in five-minute batches</a:t>
            </a:r>
            <a:endParaRPr lang="es-ES" sz="1000" i="1" dirty="0">
              <a:solidFill>
                <a:srgbClr val="FFFF00"/>
              </a:solidFill>
            </a:endParaRPr>
          </a:p>
        </p:txBody>
      </p:sp>
      <p:sp>
        <p:nvSpPr>
          <p:cNvPr id="8" name="Google Shape;59;p13">
            <a:extLst>
              <a:ext uri="{FF2B5EF4-FFF2-40B4-BE49-F238E27FC236}">
                <a16:creationId xmlns:a16="http://schemas.microsoft.com/office/drawing/2014/main" id="{4315EC63-592C-4223-BF6C-4D1F201B153E}"/>
              </a:ext>
            </a:extLst>
          </p:cNvPr>
          <p:cNvSpPr txBox="1"/>
          <p:nvPr/>
        </p:nvSpPr>
        <p:spPr>
          <a:xfrm>
            <a:off x="506600" y="2616378"/>
            <a:ext cx="3848832" cy="830966"/>
          </a:xfrm>
          <a:prstGeom prst="rect">
            <a:avLst/>
          </a:prstGeom>
          <a:noFill/>
          <a:ln w="19050" cap="rnd">
            <a:noFill/>
          </a:ln>
        </p:spPr>
        <p:txBody>
          <a:bodyPr spcFirstLastPara="1" wrap="square" lIns="91425" tIns="91425" rIns="91425" bIns="91425" anchor="t" anchorCtr="0">
            <a:spAutoFit/>
          </a:bodyPr>
          <a:lstStyle/>
          <a:p>
            <a:pPr lvl="0" algn="just" rtl="0">
              <a:spcBef>
                <a:spcPts val="0"/>
              </a:spcBef>
              <a:spcAft>
                <a:spcPts val="0"/>
              </a:spcAft>
              <a:buClr>
                <a:srgbClr val="FFFF00"/>
              </a:buClr>
            </a:pPr>
            <a:r>
              <a:rPr lang="en-US" b="1" i="1" dirty="0">
                <a:solidFill>
                  <a:schemeClr val="bg1">
                    <a:lumMod val="95000"/>
                  </a:schemeClr>
                </a:solidFill>
              </a:rPr>
              <a:t>Detecting anomalies</a:t>
            </a:r>
            <a:r>
              <a:rPr lang="en-US" i="1" dirty="0">
                <a:solidFill>
                  <a:schemeClr val="bg1">
                    <a:lumMod val="95000"/>
                  </a:schemeClr>
                </a:solidFill>
              </a:rPr>
              <a:t> (outliers)</a:t>
            </a:r>
            <a:r>
              <a:rPr lang="en-US" i="1" dirty="0">
                <a:solidFill>
                  <a:srgbClr val="FFFF00"/>
                </a:solidFill>
              </a:rPr>
              <a:t> is crucial for </a:t>
            </a:r>
          </a:p>
          <a:p>
            <a:pPr marL="285750" lvl="0" indent="-285750" algn="just" defTabSz="360000" rtl="0">
              <a:spcBef>
                <a:spcPts val="0"/>
              </a:spcBef>
              <a:spcAft>
                <a:spcPts val="0"/>
              </a:spcAft>
              <a:buClr>
                <a:srgbClr val="FFFF00"/>
              </a:buClr>
              <a:buFont typeface="Arial" panose="020B0604020202020204" pitchFamily="34" charset="0"/>
              <a:buChar char="•"/>
            </a:pPr>
            <a:r>
              <a:rPr lang="en-US" i="1" dirty="0">
                <a:solidFill>
                  <a:srgbClr val="FFFF00"/>
                </a:solidFill>
              </a:rPr>
              <a:t>understanding</a:t>
            </a:r>
            <a:r>
              <a:rPr lang="en-US" b="1" i="1" dirty="0">
                <a:solidFill>
                  <a:srgbClr val="FFFF00"/>
                </a:solidFill>
              </a:rPr>
              <a:t> patterns</a:t>
            </a:r>
            <a:r>
              <a:rPr lang="en-US" i="1" dirty="0">
                <a:solidFill>
                  <a:srgbClr val="FFFF00"/>
                </a:solidFill>
              </a:rPr>
              <a:t> and </a:t>
            </a:r>
          </a:p>
          <a:p>
            <a:pPr marL="285750" lvl="0" indent="-285750" algn="just" rtl="0">
              <a:spcBef>
                <a:spcPts val="0"/>
              </a:spcBef>
              <a:spcAft>
                <a:spcPts val="0"/>
              </a:spcAft>
              <a:buClr>
                <a:srgbClr val="FFFF00"/>
              </a:buClr>
              <a:buFont typeface="Arial" panose="020B0604020202020204" pitchFamily="34" charset="0"/>
              <a:buChar char="•"/>
            </a:pPr>
            <a:r>
              <a:rPr lang="en-US" i="1" dirty="0">
                <a:solidFill>
                  <a:srgbClr val="FFFF00"/>
                </a:solidFill>
              </a:rPr>
              <a:t>making </a:t>
            </a:r>
            <a:r>
              <a:rPr lang="en-US" b="1" i="1" dirty="0">
                <a:solidFill>
                  <a:srgbClr val="FFFF00"/>
                </a:solidFill>
              </a:rPr>
              <a:t>informed decisions</a:t>
            </a:r>
            <a:r>
              <a:rPr lang="en-US" i="1" dirty="0">
                <a:solidFill>
                  <a:srgbClr val="FFFF00"/>
                </a:solidFill>
              </a:rPr>
              <a:t>. </a:t>
            </a:r>
          </a:p>
        </p:txBody>
      </p:sp>
      <p:pic>
        <p:nvPicPr>
          <p:cNvPr id="9" name="Imagen 8">
            <a:extLst>
              <a:ext uri="{FF2B5EF4-FFF2-40B4-BE49-F238E27FC236}">
                <a16:creationId xmlns:a16="http://schemas.microsoft.com/office/drawing/2014/main" id="{10999077-20DC-4D35-AD62-AEA9146CA251}"/>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4486500" y="1455488"/>
            <a:ext cx="4150900" cy="1520949"/>
          </a:xfrm>
          <a:prstGeom prst="rect">
            <a:avLst/>
          </a:prstGeom>
        </p:spPr>
      </p:pic>
    </p:spTree>
    <p:extLst>
      <p:ext uri="{BB962C8B-B14F-4D97-AF65-F5344CB8AC3E}">
        <p14:creationId xmlns:p14="http://schemas.microsoft.com/office/powerpoint/2010/main" val="27641589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0" y="0"/>
            <a:ext cx="9143990" cy="5143500"/>
          </a:xfrm>
          <a:prstGeom prst="rect">
            <a:avLst/>
          </a:prstGeom>
          <a:noFill/>
          <a:ln>
            <a:noFill/>
          </a:ln>
        </p:spPr>
      </p:pic>
      <p:sp>
        <p:nvSpPr>
          <p:cNvPr id="6" name="Google Shape;76;p15"/>
          <p:cNvSpPr txBox="1"/>
          <p:nvPr/>
        </p:nvSpPr>
        <p:spPr>
          <a:xfrm>
            <a:off x="290031" y="821293"/>
            <a:ext cx="3099000" cy="569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500" b="1" dirty="0">
                <a:solidFill>
                  <a:schemeClr val="bg1"/>
                </a:solidFill>
                <a:latin typeface="Georgia"/>
                <a:ea typeface="Georgia"/>
                <a:cs typeface="Georgia"/>
                <a:sym typeface="Georgia"/>
              </a:rPr>
              <a:t>Abstract</a:t>
            </a:r>
            <a:endParaRPr sz="2500" b="1" dirty="0">
              <a:solidFill>
                <a:schemeClr val="bg1"/>
              </a:solidFill>
              <a:latin typeface="Georgia"/>
              <a:ea typeface="Georgia"/>
              <a:cs typeface="Georgia"/>
              <a:sym typeface="Georgia"/>
            </a:endParaRPr>
          </a:p>
        </p:txBody>
      </p:sp>
      <p:sp>
        <p:nvSpPr>
          <p:cNvPr id="4" name="Google Shape;59;p13">
            <a:extLst>
              <a:ext uri="{FF2B5EF4-FFF2-40B4-BE49-F238E27FC236}">
                <a16:creationId xmlns:a16="http://schemas.microsoft.com/office/drawing/2014/main" id="{B5F65BF6-E3ED-430C-A637-BFF779322F46}"/>
              </a:ext>
            </a:extLst>
          </p:cNvPr>
          <p:cNvSpPr txBox="1"/>
          <p:nvPr/>
        </p:nvSpPr>
        <p:spPr>
          <a:xfrm>
            <a:off x="290031" y="1390693"/>
            <a:ext cx="8420832" cy="2769959"/>
          </a:xfrm>
          <a:prstGeom prst="rect">
            <a:avLst/>
          </a:prstGeom>
          <a:noFill/>
          <a:ln>
            <a:noFill/>
          </a:ln>
        </p:spPr>
        <p:txBody>
          <a:bodyPr spcFirstLastPara="1" wrap="square" lIns="91425" tIns="91425" rIns="91425" bIns="91425" anchor="t" anchorCtr="0">
            <a:spAutoFit/>
          </a:bodyPr>
          <a:lstStyle/>
          <a:p>
            <a:pPr lvl="0" algn="just" rtl="0">
              <a:spcBef>
                <a:spcPts val="0"/>
              </a:spcBef>
              <a:spcAft>
                <a:spcPts val="0"/>
              </a:spcAft>
              <a:buClr>
                <a:srgbClr val="FFFF00"/>
              </a:buClr>
            </a:pPr>
            <a:r>
              <a:rPr lang="en-US" i="1" dirty="0">
                <a:solidFill>
                  <a:srgbClr val="FFFF00"/>
                </a:solidFill>
              </a:rPr>
              <a:t>This work: </a:t>
            </a:r>
          </a:p>
          <a:p>
            <a:pPr marL="285750" lvl="0" indent="-285750" algn="just" rtl="0">
              <a:spcBef>
                <a:spcPts val="0"/>
              </a:spcBef>
              <a:spcAft>
                <a:spcPts val="0"/>
              </a:spcAft>
              <a:buClr>
                <a:srgbClr val="FFFF00"/>
              </a:buClr>
              <a:buFont typeface="Arial" panose="020B0604020202020204" pitchFamily="34" charset="0"/>
              <a:buChar char="•"/>
            </a:pPr>
            <a:r>
              <a:rPr lang="en-US" b="1" i="1" dirty="0">
                <a:solidFill>
                  <a:schemeClr val="bg1">
                    <a:lumMod val="95000"/>
                  </a:schemeClr>
                </a:solidFill>
              </a:rPr>
              <a:t>Exposes &amp; </a:t>
            </a:r>
            <a:r>
              <a:rPr lang="en-US" b="1" i="1" dirty="0" err="1">
                <a:solidFill>
                  <a:schemeClr val="bg1">
                    <a:lumMod val="95000"/>
                  </a:schemeClr>
                </a:solidFill>
              </a:rPr>
              <a:t>categorises</a:t>
            </a:r>
            <a:r>
              <a:rPr lang="en-US" b="1" i="1" dirty="0">
                <a:solidFill>
                  <a:schemeClr val="bg1">
                    <a:lumMod val="95000"/>
                  </a:schemeClr>
                </a:solidFill>
              </a:rPr>
              <a:t> </a:t>
            </a:r>
            <a:r>
              <a:rPr lang="en-US" i="1" dirty="0">
                <a:solidFill>
                  <a:schemeClr val="bg1">
                    <a:lumMod val="95000"/>
                  </a:schemeClr>
                </a:solidFill>
              </a:rPr>
              <a:t>various </a:t>
            </a:r>
            <a:r>
              <a:rPr lang="en-US" b="1" i="1" dirty="0">
                <a:solidFill>
                  <a:schemeClr val="bg1">
                    <a:lumMod val="95000"/>
                  </a:schemeClr>
                </a:solidFill>
              </a:rPr>
              <a:t>techniques</a:t>
            </a:r>
            <a:r>
              <a:rPr lang="en-US" b="1" i="1" dirty="0">
                <a:solidFill>
                  <a:srgbClr val="FFFF00"/>
                </a:solidFill>
              </a:rPr>
              <a:t> </a:t>
            </a:r>
          </a:p>
          <a:p>
            <a:pPr lvl="0" algn="just" rtl="0">
              <a:spcBef>
                <a:spcPts val="0"/>
              </a:spcBef>
              <a:spcAft>
                <a:spcPts val="0"/>
              </a:spcAft>
              <a:buClr>
                <a:srgbClr val="FFFF00"/>
              </a:buClr>
              <a:tabLst>
                <a:tab pos="540000" algn="l"/>
              </a:tabLst>
            </a:pPr>
            <a:r>
              <a:rPr lang="en-US" sz="1200" b="1" i="1" dirty="0">
                <a:solidFill>
                  <a:srgbClr val="FFFF00"/>
                </a:solidFill>
              </a:rPr>
              <a:t>	</a:t>
            </a:r>
            <a:r>
              <a:rPr lang="en-US" sz="1200" i="1" dirty="0">
                <a:solidFill>
                  <a:srgbClr val="FFFF00"/>
                </a:solidFill>
              </a:rPr>
              <a:t>from the literature for </a:t>
            </a:r>
            <a:r>
              <a:rPr lang="en-US" sz="1200" b="1" i="1" dirty="0">
                <a:solidFill>
                  <a:srgbClr val="FFFF00"/>
                </a:solidFill>
              </a:rPr>
              <a:t>online time series anomaly detection</a:t>
            </a:r>
          </a:p>
          <a:p>
            <a:pPr marL="285750" lvl="0" indent="-285750" algn="just" rtl="0">
              <a:spcBef>
                <a:spcPts val="0"/>
              </a:spcBef>
              <a:spcAft>
                <a:spcPts val="0"/>
              </a:spcAft>
              <a:buClr>
                <a:srgbClr val="FFFF00"/>
              </a:buClr>
              <a:buFont typeface="Arial" panose="020B0604020202020204" pitchFamily="34" charset="0"/>
              <a:buChar char="•"/>
            </a:pPr>
            <a:endParaRPr lang="en-US" sz="1200" i="1" dirty="0">
              <a:solidFill>
                <a:srgbClr val="FFFF00"/>
              </a:solidFill>
            </a:endParaRPr>
          </a:p>
          <a:p>
            <a:pPr marL="285750" lvl="0" indent="-285750" algn="just" rtl="0">
              <a:spcBef>
                <a:spcPts val="0"/>
              </a:spcBef>
              <a:spcAft>
                <a:spcPts val="0"/>
              </a:spcAft>
              <a:buClr>
                <a:srgbClr val="FFFF00"/>
              </a:buClr>
              <a:buFont typeface="Arial" panose="020B0604020202020204" pitchFamily="34" charset="0"/>
              <a:buChar char="•"/>
            </a:pPr>
            <a:r>
              <a:rPr lang="en-US" b="1" i="1" dirty="0">
                <a:solidFill>
                  <a:schemeClr val="bg1">
                    <a:lumMod val="95000"/>
                  </a:schemeClr>
                </a:solidFill>
              </a:rPr>
              <a:t>Shows</a:t>
            </a:r>
            <a:r>
              <a:rPr lang="en-US" i="1" dirty="0">
                <a:solidFill>
                  <a:schemeClr val="bg1">
                    <a:lumMod val="95000"/>
                  </a:schemeClr>
                </a:solidFill>
              </a:rPr>
              <a:t> several </a:t>
            </a:r>
            <a:r>
              <a:rPr lang="en-US" b="1" i="1" dirty="0">
                <a:solidFill>
                  <a:schemeClr val="bg1">
                    <a:lumMod val="95000"/>
                  </a:schemeClr>
                </a:solidFill>
              </a:rPr>
              <a:t>applications</a:t>
            </a:r>
          </a:p>
          <a:p>
            <a:pPr marL="285750" lvl="0" indent="-285750" algn="just" rtl="0">
              <a:spcBef>
                <a:spcPts val="0"/>
              </a:spcBef>
              <a:spcAft>
                <a:spcPts val="0"/>
              </a:spcAft>
              <a:buClr>
                <a:srgbClr val="FFFF00"/>
              </a:buClr>
              <a:buFont typeface="Arial" panose="020B0604020202020204" pitchFamily="34" charset="0"/>
              <a:buChar char="•"/>
            </a:pPr>
            <a:endParaRPr lang="en-US" sz="1200" i="1" dirty="0">
              <a:solidFill>
                <a:srgbClr val="FFFF00"/>
              </a:solidFill>
            </a:endParaRPr>
          </a:p>
          <a:p>
            <a:pPr marL="285750" lvl="0" indent="-285750" algn="just" rtl="0">
              <a:spcBef>
                <a:spcPts val="0"/>
              </a:spcBef>
              <a:spcAft>
                <a:spcPts val="0"/>
              </a:spcAft>
              <a:buClr>
                <a:srgbClr val="FFFF00"/>
              </a:buClr>
              <a:buFont typeface="Arial" panose="020B0604020202020204" pitchFamily="34" charset="0"/>
              <a:buChar char="•"/>
            </a:pPr>
            <a:r>
              <a:rPr lang="en-US" b="1" i="1" dirty="0">
                <a:solidFill>
                  <a:schemeClr val="bg1">
                    <a:lumMod val="95000"/>
                  </a:schemeClr>
                </a:solidFill>
              </a:rPr>
              <a:t>Exposes ensembles</a:t>
            </a:r>
            <a:r>
              <a:rPr lang="en-US" i="1" dirty="0">
                <a:solidFill>
                  <a:schemeClr val="bg1">
                    <a:lumMod val="95000"/>
                  </a:schemeClr>
                </a:solidFill>
              </a:rPr>
              <a:t> as an efficient technique</a:t>
            </a:r>
            <a:r>
              <a:rPr lang="en-US" i="1" dirty="0">
                <a:solidFill>
                  <a:srgbClr val="FFFF00"/>
                </a:solidFill>
              </a:rPr>
              <a:t> </a:t>
            </a:r>
          </a:p>
          <a:p>
            <a:pPr lvl="0" algn="just" rtl="0">
              <a:spcBef>
                <a:spcPts val="0"/>
              </a:spcBef>
              <a:spcAft>
                <a:spcPts val="0"/>
              </a:spcAft>
              <a:buClr>
                <a:srgbClr val="FFFF00"/>
              </a:buClr>
              <a:tabLst>
                <a:tab pos="540000" algn="l"/>
              </a:tabLst>
            </a:pPr>
            <a:r>
              <a:rPr lang="en-US" sz="1200" i="1" dirty="0">
                <a:solidFill>
                  <a:srgbClr val="FFFF00"/>
                </a:solidFill>
              </a:rPr>
              <a:t>	used with the mentioned models </a:t>
            </a:r>
          </a:p>
          <a:p>
            <a:pPr lvl="0" algn="just" rtl="0">
              <a:spcBef>
                <a:spcPts val="0"/>
              </a:spcBef>
              <a:spcAft>
                <a:spcPts val="0"/>
              </a:spcAft>
              <a:buClr>
                <a:srgbClr val="FFFF00"/>
              </a:buClr>
            </a:pPr>
            <a:endParaRPr lang="es-ES" sz="1200" i="1" dirty="0">
              <a:solidFill>
                <a:srgbClr val="FFFF00"/>
              </a:solidFill>
            </a:endParaRPr>
          </a:p>
          <a:p>
            <a:pPr marL="285750" indent="-285750" algn="just">
              <a:buClr>
                <a:srgbClr val="FFFF00"/>
              </a:buClr>
              <a:buFont typeface="Arial" panose="020B0604020202020204" pitchFamily="34" charset="0"/>
              <a:buChar char="•"/>
            </a:pPr>
            <a:r>
              <a:rPr lang="en-US" i="1" dirty="0">
                <a:solidFill>
                  <a:schemeClr val="bg1">
                    <a:lumMod val="95000"/>
                  </a:schemeClr>
                </a:solidFill>
              </a:rPr>
              <a:t>Discusses the </a:t>
            </a:r>
            <a:r>
              <a:rPr lang="en-US" b="1" i="1" dirty="0">
                <a:solidFill>
                  <a:schemeClr val="bg1">
                    <a:lumMod val="95000"/>
                  </a:schemeClr>
                </a:solidFill>
              </a:rPr>
              <a:t>challenges</a:t>
            </a:r>
            <a:endParaRPr lang="en-US" sz="1200" i="1" dirty="0">
              <a:solidFill>
                <a:srgbClr val="FFFF00"/>
              </a:solidFill>
            </a:endParaRPr>
          </a:p>
          <a:p>
            <a:pPr lvl="1" algn="just">
              <a:buClr>
                <a:srgbClr val="FFFF00"/>
              </a:buClr>
              <a:tabLst>
                <a:tab pos="540000" algn="l"/>
              </a:tabLst>
            </a:pPr>
            <a:r>
              <a:rPr lang="en-US" sz="1200" i="1" dirty="0">
                <a:solidFill>
                  <a:srgbClr val="FFFF00"/>
                </a:solidFill>
              </a:rPr>
              <a:t>	associated  with </a:t>
            </a:r>
            <a:r>
              <a:rPr lang="en-US" sz="1200" b="1" i="1" dirty="0">
                <a:solidFill>
                  <a:srgbClr val="FFFF00"/>
                </a:solidFill>
              </a:rPr>
              <a:t>temporal correlation</a:t>
            </a:r>
            <a:endParaRPr lang="en-US" sz="1200" i="1" dirty="0">
              <a:solidFill>
                <a:srgbClr val="FFFF00"/>
              </a:solidFill>
            </a:endParaRPr>
          </a:p>
          <a:p>
            <a:pPr lvl="1" algn="just">
              <a:buClr>
                <a:srgbClr val="FFFF00"/>
              </a:buClr>
              <a:tabLst>
                <a:tab pos="540000" algn="l"/>
              </a:tabLst>
            </a:pPr>
            <a:r>
              <a:rPr lang="en-US" sz="1200" i="1" dirty="0">
                <a:solidFill>
                  <a:srgbClr val="FFFF00"/>
                </a:solidFill>
              </a:rPr>
              <a:t>	and need for</a:t>
            </a:r>
            <a:r>
              <a:rPr lang="en-US" sz="1200" b="1" i="1" dirty="0">
                <a:solidFill>
                  <a:srgbClr val="FFFF00"/>
                </a:solidFill>
              </a:rPr>
              <a:t> effective </a:t>
            </a:r>
            <a:r>
              <a:rPr lang="en-US" sz="1200" b="1" i="1" dirty="0" err="1">
                <a:solidFill>
                  <a:srgbClr val="FFFF00"/>
                </a:solidFill>
              </a:rPr>
              <a:t>visualisation</a:t>
            </a:r>
            <a:r>
              <a:rPr lang="en-US" sz="1200" b="1" i="1" dirty="0">
                <a:solidFill>
                  <a:srgbClr val="FFFF00"/>
                </a:solidFill>
              </a:rPr>
              <a:t> tools</a:t>
            </a:r>
            <a:r>
              <a:rPr lang="en-US" sz="1200" i="1" dirty="0">
                <a:solidFill>
                  <a:srgbClr val="FFFF00"/>
                </a:solidFill>
              </a:rPr>
              <a:t> such as </a:t>
            </a:r>
            <a:r>
              <a:rPr lang="en-US" sz="1200" b="1" i="1" dirty="0">
                <a:solidFill>
                  <a:srgbClr val="FFFF00"/>
                </a:solidFill>
              </a:rPr>
              <a:t>Deep</a:t>
            </a:r>
            <a:r>
              <a:rPr lang="es-ES" sz="1200" b="1" i="1" dirty="0">
                <a:solidFill>
                  <a:srgbClr val="FFFF00"/>
                </a:solidFill>
              </a:rPr>
              <a:t>VATS</a:t>
            </a:r>
            <a:r>
              <a:rPr lang="en-US" sz="1200" b="1" i="1" dirty="0">
                <a:solidFill>
                  <a:srgbClr val="FFFF00"/>
                </a:solidFill>
              </a:rPr>
              <a:t> </a:t>
            </a:r>
            <a:r>
              <a:rPr lang="en-US" sz="1200" i="1" dirty="0">
                <a:solidFill>
                  <a:srgbClr val="FFFF00"/>
                </a:solidFill>
              </a:rPr>
              <a:t>[2, 3]. </a:t>
            </a:r>
            <a:endParaRPr lang="es-ES" sz="1200" i="1" dirty="0">
              <a:solidFill>
                <a:srgbClr val="FFFF00"/>
              </a:solidFill>
            </a:endParaRPr>
          </a:p>
          <a:p>
            <a:pPr lvl="0" algn="just" rtl="0">
              <a:spcBef>
                <a:spcPts val="0"/>
              </a:spcBef>
              <a:spcAft>
                <a:spcPts val="0"/>
              </a:spcAft>
              <a:buClr>
                <a:srgbClr val="FFFF00"/>
              </a:buClr>
            </a:pPr>
            <a:endParaRPr lang="en-US" i="1" dirty="0">
              <a:solidFill>
                <a:srgbClr val="FFFF00"/>
              </a:solidFill>
            </a:endParaRPr>
          </a:p>
        </p:txBody>
      </p:sp>
    </p:spTree>
    <p:extLst>
      <p:ext uri="{BB962C8B-B14F-4D97-AF65-F5344CB8AC3E}">
        <p14:creationId xmlns:p14="http://schemas.microsoft.com/office/powerpoint/2010/main" val="8620231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0" y="0"/>
            <a:ext cx="9143990" cy="5143500"/>
          </a:xfrm>
          <a:prstGeom prst="rect">
            <a:avLst/>
          </a:prstGeom>
          <a:noFill/>
          <a:ln>
            <a:noFill/>
          </a:ln>
        </p:spPr>
      </p:pic>
      <p:sp>
        <p:nvSpPr>
          <p:cNvPr id="6" name="Google Shape;76;p15"/>
          <p:cNvSpPr txBox="1"/>
          <p:nvPr/>
        </p:nvSpPr>
        <p:spPr>
          <a:xfrm>
            <a:off x="290030" y="821293"/>
            <a:ext cx="3762425"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1. Introduction  </a:t>
            </a:r>
          </a:p>
        </p:txBody>
      </p:sp>
      <p:sp>
        <p:nvSpPr>
          <p:cNvPr id="4" name="Google Shape;59;p13">
            <a:extLst>
              <a:ext uri="{FF2B5EF4-FFF2-40B4-BE49-F238E27FC236}">
                <a16:creationId xmlns:a16="http://schemas.microsoft.com/office/drawing/2014/main" id="{C509290A-5050-4B73-9F43-BB0772B9CDA1}"/>
              </a:ext>
            </a:extLst>
          </p:cNvPr>
          <p:cNvSpPr txBox="1"/>
          <p:nvPr/>
        </p:nvSpPr>
        <p:spPr>
          <a:xfrm>
            <a:off x="290031" y="1316451"/>
            <a:ext cx="8420832" cy="830966"/>
          </a:xfrm>
          <a:prstGeom prst="rect">
            <a:avLst/>
          </a:prstGeom>
          <a:noFill/>
          <a:ln>
            <a:noFill/>
          </a:ln>
        </p:spPr>
        <p:txBody>
          <a:bodyPr spcFirstLastPara="1" wrap="square" lIns="91425" tIns="91425" rIns="91425" bIns="91425" anchor="t" anchorCtr="0">
            <a:spAutoFit/>
          </a:bodyPr>
          <a:lstStyle/>
          <a:p>
            <a:r>
              <a:rPr lang="es-ES" dirty="0">
                <a:solidFill>
                  <a:schemeClr val="bg1">
                    <a:lumMod val="95000"/>
                  </a:schemeClr>
                </a:solidFill>
              </a:rPr>
              <a:t>Online time series</a:t>
            </a:r>
          </a:p>
          <a:p>
            <a:pPr marL="285750" indent="-285750">
              <a:buClr>
                <a:srgbClr val="FFFF00"/>
              </a:buClr>
              <a:buFont typeface="Arial" panose="020B0604020202020204" pitchFamily="34" charset="0"/>
              <a:buChar char="•"/>
            </a:pPr>
            <a:r>
              <a:rPr lang="es-ES" dirty="0" err="1">
                <a:solidFill>
                  <a:schemeClr val="bg1">
                    <a:lumMod val="95000"/>
                  </a:schemeClr>
                </a:solidFill>
              </a:rPr>
              <a:t>exhibit</a:t>
            </a:r>
            <a:r>
              <a:rPr lang="x-none" dirty="0">
                <a:solidFill>
                  <a:schemeClr val="bg1">
                    <a:lumMod val="95000"/>
                  </a:schemeClr>
                </a:solidFill>
              </a:rPr>
              <a:t> </a:t>
            </a:r>
            <a:r>
              <a:rPr lang="x-none" b="1" dirty="0">
                <a:solidFill>
                  <a:schemeClr val="bg1">
                    <a:lumMod val="95000"/>
                  </a:schemeClr>
                </a:solidFill>
              </a:rPr>
              <a:t>temporal correlations</a:t>
            </a:r>
            <a:r>
              <a:rPr lang="es-ES" dirty="0">
                <a:solidFill>
                  <a:schemeClr val="bg1">
                    <a:lumMod val="95000"/>
                  </a:schemeClr>
                </a:solidFill>
              </a:rPr>
              <a:t>  </a:t>
            </a:r>
            <a:r>
              <a:rPr lang="es-ES" dirty="0">
                <a:solidFill>
                  <a:srgbClr val="FFFF00"/>
                </a:solidFill>
              </a:rPr>
              <a:t>=&gt; </a:t>
            </a:r>
            <a:r>
              <a:rPr lang="x-none" b="1" dirty="0">
                <a:solidFill>
                  <a:srgbClr val="FFFF00"/>
                </a:solidFill>
              </a:rPr>
              <a:t>data modelling</a:t>
            </a:r>
            <a:r>
              <a:rPr lang="x-none" dirty="0">
                <a:solidFill>
                  <a:srgbClr val="FFFF00"/>
                </a:solidFill>
              </a:rPr>
              <a:t> essential for understanding their behavior [</a:t>
            </a:r>
            <a:r>
              <a:rPr lang="es-ES" dirty="0">
                <a:solidFill>
                  <a:srgbClr val="FFFF00"/>
                </a:solidFill>
              </a:rPr>
              <a:t>2</a:t>
            </a:r>
            <a:r>
              <a:rPr lang="x-none" dirty="0">
                <a:solidFill>
                  <a:srgbClr val="FFFF00"/>
                </a:solidFill>
              </a:rPr>
              <a:t>]. </a:t>
            </a:r>
            <a:endParaRPr lang="es-ES" dirty="0">
              <a:solidFill>
                <a:srgbClr val="FFFF00"/>
              </a:solidFill>
            </a:endParaRPr>
          </a:p>
          <a:p>
            <a:pPr marL="285750" indent="-285750">
              <a:buClr>
                <a:srgbClr val="FFFF00"/>
              </a:buClr>
              <a:buFont typeface="Arial" panose="020B0604020202020204" pitchFamily="34" charset="0"/>
              <a:buChar char="•"/>
            </a:pPr>
            <a:r>
              <a:rPr lang="es-ES" dirty="0">
                <a:solidFill>
                  <a:schemeClr val="bg1">
                    <a:lumMod val="95000"/>
                  </a:schemeClr>
                </a:solidFill>
              </a:rPr>
              <a:t>d</a:t>
            </a:r>
            <a:r>
              <a:rPr lang="x-none" dirty="0">
                <a:solidFill>
                  <a:schemeClr val="bg1">
                    <a:lumMod val="95000"/>
                  </a:schemeClr>
                </a:solidFill>
              </a:rPr>
              <a:t>ata anomalies </a:t>
            </a:r>
            <a:r>
              <a:rPr lang="es-ES" dirty="0" err="1">
                <a:solidFill>
                  <a:schemeClr val="bg1">
                    <a:lumMod val="95000"/>
                  </a:schemeClr>
                </a:solidFill>
              </a:rPr>
              <a:t>detection</a:t>
            </a:r>
            <a:r>
              <a:rPr lang="x-none" dirty="0">
                <a:solidFill>
                  <a:schemeClr val="bg1">
                    <a:lumMod val="95000"/>
                  </a:schemeClr>
                </a:solidFill>
              </a:rPr>
              <a:t> is crucial </a:t>
            </a:r>
            <a:r>
              <a:rPr lang="es-ES" dirty="0">
                <a:solidFill>
                  <a:schemeClr val="bg1">
                    <a:lumMod val="95000"/>
                  </a:schemeClr>
                </a:solidFill>
              </a:rPr>
              <a:t>BD</a:t>
            </a:r>
          </a:p>
        </p:txBody>
      </p:sp>
      <p:sp>
        <p:nvSpPr>
          <p:cNvPr id="7" name="Google Shape;59;p13">
            <a:extLst>
              <a:ext uri="{FF2B5EF4-FFF2-40B4-BE49-F238E27FC236}">
                <a16:creationId xmlns:a16="http://schemas.microsoft.com/office/drawing/2014/main" id="{3B30D137-2C6D-4862-8740-C6BE6E69EB2D}"/>
              </a:ext>
            </a:extLst>
          </p:cNvPr>
          <p:cNvSpPr txBox="1"/>
          <p:nvPr/>
        </p:nvSpPr>
        <p:spPr>
          <a:xfrm>
            <a:off x="361579" y="2866493"/>
            <a:ext cx="8420832" cy="1046410"/>
          </a:xfrm>
          <a:prstGeom prst="rect">
            <a:avLst/>
          </a:prstGeom>
          <a:noFill/>
          <a:ln>
            <a:noFill/>
          </a:ln>
        </p:spPr>
        <p:txBody>
          <a:bodyPr spcFirstLastPara="1" wrap="square" lIns="91425" tIns="91425" rIns="91425" bIns="91425" anchor="t" anchorCtr="0">
            <a:spAutoFit/>
          </a:bodyPr>
          <a:lstStyle/>
          <a:p>
            <a:pPr lvl="1">
              <a:buClr>
                <a:srgbClr val="FFFF00"/>
              </a:buClr>
            </a:pPr>
            <a:r>
              <a:rPr lang="es-ES" dirty="0" err="1">
                <a:solidFill>
                  <a:schemeClr val="bg1">
                    <a:lumMod val="95000"/>
                  </a:schemeClr>
                </a:solidFill>
              </a:rPr>
              <a:t>With</a:t>
            </a:r>
            <a:endParaRPr lang="es-ES" dirty="0">
              <a:solidFill>
                <a:schemeClr val="bg1">
                  <a:lumMod val="95000"/>
                </a:schemeClr>
              </a:solidFill>
            </a:endParaRPr>
          </a:p>
          <a:p>
            <a:pPr marL="285750" lvl="1" indent="-285750">
              <a:buClr>
                <a:srgbClr val="FFFF00"/>
              </a:buClr>
              <a:buFont typeface="Arial" panose="020B0604020202020204" pitchFamily="34" charset="0"/>
              <a:buChar char="•"/>
            </a:pPr>
            <a:r>
              <a:rPr lang="es-ES" dirty="0">
                <a:solidFill>
                  <a:schemeClr val="bg1">
                    <a:lumMod val="95000"/>
                  </a:schemeClr>
                </a:solidFill>
              </a:rPr>
              <a:t>G</a:t>
            </a:r>
            <a:r>
              <a:rPr lang="x-none" dirty="0">
                <a:solidFill>
                  <a:schemeClr val="bg1">
                    <a:lumMod val="95000"/>
                  </a:schemeClr>
                </a:solidFill>
              </a:rPr>
              <a:t>rowing availability of online time series data </a:t>
            </a:r>
            <a:endParaRPr lang="es-ES" dirty="0">
              <a:solidFill>
                <a:schemeClr val="bg1">
                  <a:lumMod val="95000"/>
                </a:schemeClr>
              </a:solidFill>
            </a:endParaRPr>
          </a:p>
          <a:p>
            <a:pPr marL="285750" lvl="1" indent="-285750">
              <a:buClr>
                <a:srgbClr val="FFFF00"/>
              </a:buClr>
              <a:buFont typeface="Arial" panose="020B0604020202020204" pitchFamily="34" charset="0"/>
              <a:buChar char="•"/>
            </a:pPr>
            <a:r>
              <a:rPr lang="es-ES" dirty="0">
                <a:solidFill>
                  <a:schemeClr val="bg1">
                    <a:lumMod val="95000"/>
                  </a:schemeClr>
                </a:solidFill>
              </a:rPr>
              <a:t>N</a:t>
            </a:r>
            <a:r>
              <a:rPr lang="x-none" dirty="0">
                <a:solidFill>
                  <a:schemeClr val="bg1">
                    <a:lumMod val="95000"/>
                  </a:schemeClr>
                </a:solidFill>
              </a:rPr>
              <a:t>eed for real-time insights</a:t>
            </a:r>
            <a:endParaRPr lang="es-ES" dirty="0">
              <a:solidFill>
                <a:schemeClr val="bg1">
                  <a:lumMod val="95000"/>
                </a:schemeClr>
              </a:solidFill>
            </a:endParaRPr>
          </a:p>
          <a:p>
            <a:pPr lvl="1">
              <a:buClr>
                <a:srgbClr val="FFFF00"/>
              </a:buClr>
            </a:pPr>
            <a:r>
              <a:rPr lang="es-ES" dirty="0">
                <a:solidFill>
                  <a:schemeClr val="bg1">
                    <a:lumMod val="95000"/>
                  </a:schemeClr>
                </a:solidFill>
              </a:rPr>
              <a:t>R</a:t>
            </a:r>
            <a:r>
              <a:rPr lang="x-none" dirty="0">
                <a:solidFill>
                  <a:schemeClr val="bg1">
                    <a:lumMod val="95000"/>
                  </a:schemeClr>
                </a:solidFill>
              </a:rPr>
              <a:t>esearch on anomaly detection in online time series has gained significant interes</a:t>
            </a:r>
            <a:r>
              <a:rPr lang="es-ES" dirty="0">
                <a:solidFill>
                  <a:schemeClr val="bg1">
                    <a:lumMod val="95000"/>
                  </a:schemeClr>
                </a:solidFill>
              </a:rPr>
              <a:t>t</a:t>
            </a:r>
            <a:endParaRPr lang="en-US" i="1" dirty="0">
              <a:solidFill>
                <a:schemeClr val="bg1">
                  <a:lumMod val="95000"/>
                </a:schemeClr>
              </a:solidFill>
            </a:endParaRPr>
          </a:p>
        </p:txBody>
      </p:sp>
      <p:sp>
        <p:nvSpPr>
          <p:cNvPr id="8" name="Google Shape;59;p13">
            <a:extLst>
              <a:ext uri="{FF2B5EF4-FFF2-40B4-BE49-F238E27FC236}">
                <a16:creationId xmlns:a16="http://schemas.microsoft.com/office/drawing/2014/main" id="{472240FA-2C1E-42C7-91C3-FA68D6D432F1}"/>
              </a:ext>
            </a:extLst>
          </p:cNvPr>
          <p:cNvSpPr txBox="1"/>
          <p:nvPr/>
        </p:nvSpPr>
        <p:spPr>
          <a:xfrm>
            <a:off x="939722" y="1999005"/>
            <a:ext cx="8420832" cy="1046410"/>
          </a:xfrm>
          <a:prstGeom prst="rect">
            <a:avLst/>
          </a:prstGeom>
          <a:noFill/>
          <a:ln>
            <a:noFill/>
          </a:ln>
        </p:spPr>
        <p:txBody>
          <a:bodyPr spcFirstLastPara="1" wrap="square" lIns="91425" tIns="91425" rIns="91425" bIns="91425" anchor="t" anchorCtr="0">
            <a:spAutoFit/>
          </a:bodyPr>
          <a:lstStyle/>
          <a:p>
            <a:pPr lvl="1">
              <a:buClr>
                <a:srgbClr val="FFFF00"/>
              </a:buClr>
            </a:pPr>
            <a:r>
              <a:rPr lang="x-none" dirty="0">
                <a:solidFill>
                  <a:srgbClr val="FFFF00"/>
                </a:solidFill>
              </a:rPr>
              <a:t>their patterns provide valuable information for decision making in</a:t>
            </a:r>
            <a:endParaRPr lang="es-ES" dirty="0">
              <a:solidFill>
                <a:srgbClr val="FFFF00"/>
              </a:solidFill>
            </a:endParaRPr>
          </a:p>
          <a:p>
            <a:pPr marL="285750" lvl="1" indent="-285750">
              <a:buClr>
                <a:srgbClr val="FFFF00"/>
              </a:buClr>
              <a:buFont typeface="Arial" panose="020B0604020202020204" pitchFamily="34" charset="0"/>
              <a:buChar char="•"/>
            </a:pPr>
            <a:r>
              <a:rPr lang="es-ES" dirty="0">
                <a:solidFill>
                  <a:srgbClr val="FFFF00"/>
                </a:solidFill>
              </a:rPr>
              <a:t>F</a:t>
            </a:r>
            <a:r>
              <a:rPr lang="x-none" dirty="0">
                <a:solidFill>
                  <a:srgbClr val="FFFF00"/>
                </a:solidFill>
              </a:rPr>
              <a:t>raud detection, </a:t>
            </a:r>
            <a:endParaRPr lang="es-ES" dirty="0">
              <a:solidFill>
                <a:srgbClr val="FFFF00"/>
              </a:solidFill>
            </a:endParaRPr>
          </a:p>
          <a:p>
            <a:pPr marL="285750" lvl="1" indent="-285750">
              <a:buClr>
                <a:srgbClr val="FFFF00"/>
              </a:buClr>
              <a:buFont typeface="Arial" panose="020B0604020202020204" pitchFamily="34" charset="0"/>
              <a:buChar char="•"/>
            </a:pPr>
            <a:r>
              <a:rPr lang="es-ES" dirty="0">
                <a:solidFill>
                  <a:srgbClr val="FFFF00"/>
                </a:solidFill>
              </a:rPr>
              <a:t>H</a:t>
            </a:r>
            <a:r>
              <a:rPr lang="x-none" dirty="0">
                <a:solidFill>
                  <a:srgbClr val="FFFF00"/>
                </a:solidFill>
              </a:rPr>
              <a:t>ealthcare monitoring</a:t>
            </a:r>
            <a:r>
              <a:rPr lang="es-ES" dirty="0">
                <a:solidFill>
                  <a:srgbClr val="FFFF00"/>
                </a:solidFill>
              </a:rPr>
              <a:t>,</a:t>
            </a:r>
          </a:p>
          <a:p>
            <a:pPr marL="285750" lvl="1" indent="-285750">
              <a:buClr>
                <a:srgbClr val="FFFF00"/>
              </a:buClr>
              <a:buFont typeface="Arial" panose="020B0604020202020204" pitchFamily="34" charset="0"/>
              <a:buChar char="•"/>
            </a:pPr>
            <a:r>
              <a:rPr lang="es-ES" dirty="0">
                <a:solidFill>
                  <a:srgbClr val="FFFF00"/>
                </a:solidFill>
              </a:rPr>
              <a:t>P</a:t>
            </a:r>
            <a:r>
              <a:rPr lang="x-none" dirty="0">
                <a:solidFill>
                  <a:srgbClr val="FFFF00"/>
                </a:solidFill>
              </a:rPr>
              <a:t>erformance an</a:t>
            </a:r>
            <a:r>
              <a:rPr lang="es-ES" dirty="0" err="1">
                <a:solidFill>
                  <a:srgbClr val="FFFF00"/>
                </a:solidFill>
              </a:rPr>
              <a:t>aly</a:t>
            </a:r>
            <a:r>
              <a:rPr lang="x-none" dirty="0">
                <a:solidFill>
                  <a:srgbClr val="FFFF00"/>
                </a:solidFill>
              </a:rPr>
              <a:t>sis</a:t>
            </a:r>
            <a:r>
              <a:rPr lang="es-ES" dirty="0">
                <a:solidFill>
                  <a:srgbClr val="FFFF00"/>
                </a:solidFill>
              </a:rPr>
              <a:t>, </a:t>
            </a:r>
            <a:r>
              <a:rPr lang="en-US" i="1" dirty="0">
                <a:solidFill>
                  <a:srgbClr val="FFFF00"/>
                </a:solidFill>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0030" y="821293"/>
            <a:ext cx="3630805"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1. Introduction  </a:t>
            </a:r>
          </a:p>
        </p:txBody>
      </p:sp>
      <p:sp>
        <p:nvSpPr>
          <p:cNvPr id="4" name="Google Shape;59;p13">
            <a:extLst>
              <a:ext uri="{FF2B5EF4-FFF2-40B4-BE49-F238E27FC236}">
                <a16:creationId xmlns:a16="http://schemas.microsoft.com/office/drawing/2014/main" id="{C509290A-5050-4B73-9F43-BB0772B9CDA1}"/>
              </a:ext>
            </a:extLst>
          </p:cNvPr>
          <p:cNvSpPr txBox="1"/>
          <p:nvPr/>
        </p:nvSpPr>
        <p:spPr>
          <a:xfrm>
            <a:off x="290031" y="1390693"/>
            <a:ext cx="8420832" cy="2769959"/>
          </a:xfrm>
          <a:prstGeom prst="rect">
            <a:avLst/>
          </a:prstGeom>
          <a:noFill/>
          <a:ln>
            <a:noFill/>
          </a:ln>
        </p:spPr>
        <p:txBody>
          <a:bodyPr spcFirstLastPara="1" wrap="square" lIns="91425" tIns="91425" rIns="91425" bIns="91425" anchor="t" anchorCtr="0">
            <a:spAutoFit/>
          </a:bodyPr>
          <a:lstStyle/>
          <a:p>
            <a:pPr>
              <a:tabLst>
                <a:tab pos="540000" algn="l"/>
              </a:tabLst>
            </a:pPr>
            <a:r>
              <a:rPr lang="x-none" dirty="0">
                <a:solidFill>
                  <a:srgbClr val="FFFF00"/>
                </a:solidFill>
              </a:rPr>
              <a:t>The remainder of the paper is structured as follows</a:t>
            </a:r>
            <a:endParaRPr lang="es-ES" dirty="0">
              <a:solidFill>
                <a:srgbClr val="FFFF00"/>
              </a:solidFill>
            </a:endParaRPr>
          </a:p>
          <a:p>
            <a:pPr marL="342900" indent="-342900">
              <a:buClr>
                <a:srgbClr val="FFFF00"/>
              </a:buClr>
              <a:buFont typeface="+mj-lt"/>
              <a:buAutoNum type="arabicPeriod" startAt="2"/>
              <a:tabLst>
                <a:tab pos="540000" algn="l"/>
              </a:tabLst>
            </a:pPr>
            <a:r>
              <a:rPr lang="x-none" b="1" dirty="0">
                <a:solidFill>
                  <a:schemeClr val="bg1">
                    <a:lumMod val="95000"/>
                  </a:schemeClr>
                </a:solidFill>
              </a:rPr>
              <a:t>Online time series anomaly detection challenges</a:t>
            </a:r>
            <a:endParaRPr lang="es-ES" b="1" dirty="0">
              <a:solidFill>
                <a:schemeClr val="bg1">
                  <a:lumMod val="95000"/>
                </a:schemeClr>
              </a:solidFill>
            </a:endParaRPr>
          </a:p>
          <a:p>
            <a:pPr>
              <a:buClr>
                <a:srgbClr val="FFFF00"/>
              </a:buClr>
              <a:tabLst>
                <a:tab pos="540000" algn="l"/>
              </a:tabLst>
            </a:pPr>
            <a:r>
              <a:rPr lang="es-ES" dirty="0">
                <a:solidFill>
                  <a:srgbClr val="FFFF00"/>
                </a:solidFill>
              </a:rPr>
              <a:t>	P</a:t>
            </a:r>
            <a:r>
              <a:rPr lang="x-none" dirty="0">
                <a:solidFill>
                  <a:srgbClr val="FFFF00"/>
                </a:solidFill>
              </a:rPr>
              <a:t>resents the </a:t>
            </a:r>
            <a:r>
              <a:rPr lang="x-none" b="1" dirty="0">
                <a:solidFill>
                  <a:srgbClr val="FFFF00"/>
                </a:solidFill>
              </a:rPr>
              <a:t>main challenges</a:t>
            </a:r>
            <a:r>
              <a:rPr lang="x-none" dirty="0">
                <a:solidFill>
                  <a:srgbClr val="FFFF00"/>
                </a:solidFill>
              </a:rPr>
              <a:t> in the detection of anomalies for online time series. </a:t>
            </a:r>
            <a:endParaRPr lang="es-ES" dirty="0">
              <a:solidFill>
                <a:srgbClr val="FFFF00"/>
              </a:solidFill>
            </a:endParaRPr>
          </a:p>
          <a:p>
            <a:pPr marL="342900" indent="-342900">
              <a:buClr>
                <a:srgbClr val="FFFF00"/>
              </a:buClr>
              <a:buFont typeface="+mj-lt"/>
              <a:buAutoNum type="arabicPeriod" startAt="3"/>
              <a:tabLst>
                <a:tab pos="540000" algn="l"/>
              </a:tabLst>
            </a:pPr>
            <a:r>
              <a:rPr lang="x-none" b="1" dirty="0">
                <a:solidFill>
                  <a:schemeClr val="bg1">
                    <a:lumMod val="95000"/>
                  </a:schemeClr>
                </a:solidFill>
              </a:rPr>
              <a:t>Anomaly time series detection techniques</a:t>
            </a:r>
            <a:endParaRPr lang="es-ES" b="1" dirty="0">
              <a:solidFill>
                <a:schemeClr val="bg1">
                  <a:lumMod val="95000"/>
                </a:schemeClr>
              </a:solidFill>
            </a:endParaRPr>
          </a:p>
          <a:p>
            <a:pPr>
              <a:buClr>
                <a:srgbClr val="FFFF00"/>
              </a:buClr>
              <a:tabLst>
                <a:tab pos="540000" algn="l"/>
              </a:tabLst>
            </a:pPr>
            <a:r>
              <a:rPr lang="es-ES" dirty="0">
                <a:solidFill>
                  <a:srgbClr val="FFFF00"/>
                </a:solidFill>
              </a:rPr>
              <a:t>	</a:t>
            </a:r>
            <a:r>
              <a:rPr lang="es-ES" b="1" dirty="0">
                <a:solidFill>
                  <a:srgbClr val="FFFF00"/>
                </a:solidFill>
              </a:rPr>
              <a:t>O</a:t>
            </a:r>
            <a:r>
              <a:rPr lang="x-none" b="1" dirty="0">
                <a:solidFill>
                  <a:srgbClr val="FFFF00"/>
                </a:solidFill>
              </a:rPr>
              <a:t>utlines </a:t>
            </a:r>
            <a:r>
              <a:rPr lang="es-ES" b="1" dirty="0">
                <a:solidFill>
                  <a:srgbClr val="FFFF00"/>
                </a:solidFill>
              </a:rPr>
              <a:t>and </a:t>
            </a:r>
            <a:r>
              <a:rPr lang="es-ES" b="1" dirty="0" err="1">
                <a:solidFill>
                  <a:srgbClr val="FFFF00"/>
                </a:solidFill>
              </a:rPr>
              <a:t>classify</a:t>
            </a:r>
            <a:r>
              <a:rPr lang="es-ES" dirty="0">
                <a:solidFill>
                  <a:srgbClr val="FFFF00"/>
                </a:solidFill>
              </a:rPr>
              <a:t> </a:t>
            </a:r>
            <a:r>
              <a:rPr lang="x-none" dirty="0">
                <a:solidFill>
                  <a:srgbClr val="FFFF00"/>
                </a:solidFill>
              </a:rPr>
              <a:t>different techniques</a:t>
            </a:r>
            <a:endParaRPr lang="es-ES" dirty="0">
              <a:solidFill>
                <a:srgbClr val="FFFF00"/>
              </a:solidFill>
            </a:endParaRPr>
          </a:p>
          <a:p>
            <a:pPr>
              <a:buClr>
                <a:srgbClr val="FFFF00"/>
              </a:buClr>
              <a:tabLst>
                <a:tab pos="540000" algn="l"/>
              </a:tabLst>
            </a:pPr>
            <a:r>
              <a:rPr lang="es-ES" b="1" dirty="0">
                <a:solidFill>
                  <a:srgbClr val="FFFF00"/>
                </a:solidFill>
              </a:rPr>
              <a:t>	</a:t>
            </a:r>
            <a:r>
              <a:rPr lang="es-ES" dirty="0">
                <a:solidFill>
                  <a:srgbClr val="FFFF00"/>
                </a:solidFill>
              </a:rPr>
              <a:t>F</a:t>
            </a:r>
            <a:r>
              <a:rPr lang="x-none" dirty="0">
                <a:solidFill>
                  <a:srgbClr val="FFFF00"/>
                </a:solidFill>
              </a:rPr>
              <a:t>ocuses on the </a:t>
            </a:r>
            <a:r>
              <a:rPr lang="es-ES" b="1" dirty="0" err="1">
                <a:solidFill>
                  <a:srgbClr val="FFFF00"/>
                </a:solidFill>
              </a:rPr>
              <a:t>ensembles</a:t>
            </a:r>
            <a:endParaRPr lang="es-ES" dirty="0">
              <a:solidFill>
                <a:srgbClr val="FFFF00"/>
              </a:solidFill>
            </a:endParaRPr>
          </a:p>
          <a:p>
            <a:pPr marL="342900" indent="-342900">
              <a:buClr>
                <a:srgbClr val="FFFF00"/>
              </a:buClr>
              <a:buFont typeface="+mj-lt"/>
              <a:buAutoNum type="arabicPeriod" startAt="4"/>
              <a:tabLst>
                <a:tab pos="540000" algn="l"/>
              </a:tabLst>
            </a:pPr>
            <a:r>
              <a:rPr lang="x-none" b="1" dirty="0">
                <a:solidFill>
                  <a:schemeClr val="bg1">
                    <a:lumMod val="95000"/>
                  </a:schemeClr>
                </a:solidFill>
              </a:rPr>
              <a:t>Deep</a:t>
            </a:r>
            <a:r>
              <a:rPr lang="es-ES" b="1" dirty="0">
                <a:solidFill>
                  <a:schemeClr val="bg1">
                    <a:lumMod val="95000"/>
                  </a:schemeClr>
                </a:solidFill>
              </a:rPr>
              <a:t>VATS</a:t>
            </a:r>
          </a:p>
          <a:p>
            <a:pPr>
              <a:buClr>
                <a:srgbClr val="FFFF00"/>
              </a:buClr>
              <a:tabLst>
                <a:tab pos="540000" algn="l"/>
              </a:tabLst>
            </a:pPr>
            <a:r>
              <a:rPr lang="es-ES" dirty="0">
                <a:solidFill>
                  <a:srgbClr val="FFFF00"/>
                </a:solidFill>
              </a:rPr>
              <a:t>	I</a:t>
            </a:r>
            <a:r>
              <a:rPr lang="x-none" dirty="0">
                <a:solidFill>
                  <a:srgbClr val="FFFF00"/>
                </a:solidFill>
              </a:rPr>
              <a:t>ntroduces in more detail the </a:t>
            </a:r>
            <a:r>
              <a:rPr lang="x-none" b="1" dirty="0">
                <a:solidFill>
                  <a:srgbClr val="FFFF00"/>
                </a:solidFill>
              </a:rPr>
              <a:t>visualisation tool</a:t>
            </a:r>
            <a:endParaRPr lang="es-ES" b="1" dirty="0">
              <a:solidFill>
                <a:srgbClr val="FFFF00"/>
              </a:solidFill>
            </a:endParaRPr>
          </a:p>
          <a:p>
            <a:pPr marL="342900" indent="-342900">
              <a:buClr>
                <a:srgbClr val="FFFF00"/>
              </a:buClr>
              <a:buFont typeface="+mj-lt"/>
              <a:buAutoNum type="arabicPeriod" startAt="5"/>
              <a:tabLst>
                <a:tab pos="540000" algn="l"/>
              </a:tabLst>
            </a:pPr>
            <a:r>
              <a:rPr lang="x-none" b="1" dirty="0">
                <a:solidFill>
                  <a:schemeClr val="bg1">
                    <a:lumMod val="95000"/>
                  </a:schemeClr>
                </a:solidFill>
              </a:rPr>
              <a:t>Application domains</a:t>
            </a:r>
            <a:endParaRPr lang="es-ES" b="1" dirty="0">
              <a:solidFill>
                <a:schemeClr val="bg1">
                  <a:lumMod val="95000"/>
                </a:schemeClr>
              </a:solidFill>
            </a:endParaRPr>
          </a:p>
          <a:p>
            <a:pPr>
              <a:buClr>
                <a:srgbClr val="FFFF00"/>
              </a:buClr>
              <a:tabLst>
                <a:tab pos="540000" algn="l"/>
              </a:tabLst>
            </a:pPr>
            <a:r>
              <a:rPr lang="es-ES" dirty="0">
                <a:solidFill>
                  <a:srgbClr val="FFFF00"/>
                </a:solidFill>
              </a:rPr>
              <a:t>	</a:t>
            </a:r>
            <a:r>
              <a:rPr lang="x-none" dirty="0">
                <a:solidFill>
                  <a:srgbClr val="FFFF00"/>
                </a:solidFill>
              </a:rPr>
              <a:t>Introduces different areas where anomaly detection is particularly relevant. </a:t>
            </a:r>
            <a:endParaRPr lang="es-ES" dirty="0">
              <a:solidFill>
                <a:srgbClr val="FFFF00"/>
              </a:solidFill>
            </a:endParaRPr>
          </a:p>
          <a:p>
            <a:pPr marL="342900" indent="-342900">
              <a:buClr>
                <a:srgbClr val="FFFF00"/>
              </a:buClr>
              <a:buFont typeface="+mj-lt"/>
              <a:buAutoNum type="arabicPeriod" startAt="6"/>
              <a:tabLst>
                <a:tab pos="540000" algn="l"/>
              </a:tabLst>
            </a:pPr>
            <a:r>
              <a:rPr lang="x-none" b="1" dirty="0">
                <a:solidFill>
                  <a:schemeClr val="bg1">
                    <a:lumMod val="95000"/>
                  </a:schemeClr>
                </a:solidFill>
              </a:rPr>
              <a:t>Research challenges and expectations</a:t>
            </a:r>
            <a:endParaRPr lang="es-ES" b="1" dirty="0">
              <a:solidFill>
                <a:schemeClr val="bg1">
                  <a:lumMod val="95000"/>
                </a:schemeClr>
              </a:solidFill>
            </a:endParaRPr>
          </a:p>
          <a:p>
            <a:pPr lvl="0" algn="just" rtl="0">
              <a:spcBef>
                <a:spcPts val="0"/>
              </a:spcBef>
              <a:spcAft>
                <a:spcPts val="0"/>
              </a:spcAft>
              <a:buClr>
                <a:srgbClr val="FFFF00"/>
              </a:buClr>
            </a:pPr>
            <a:r>
              <a:rPr lang="en-US" i="1" dirty="0">
                <a:solidFill>
                  <a:srgbClr val="FFFF00"/>
                </a:solidFill>
              </a:rPr>
              <a:t> </a:t>
            </a:r>
          </a:p>
        </p:txBody>
      </p:sp>
    </p:spTree>
    <p:extLst>
      <p:ext uri="{BB962C8B-B14F-4D97-AF65-F5344CB8AC3E}">
        <p14:creationId xmlns:p14="http://schemas.microsoft.com/office/powerpoint/2010/main" val="997287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89" name="Google Shape;89;p18"/>
          <p:cNvPicPr preferRelativeResize="0"/>
          <p:nvPr/>
        </p:nvPicPr>
        <p:blipFill rotWithShape="1">
          <a:blip r:embed="rId3">
            <a:alphaModFix/>
          </a:blip>
          <a:srcRect/>
          <a:stretch/>
        </p:blipFill>
        <p:spPr>
          <a:xfrm>
            <a:off x="0" y="0"/>
            <a:ext cx="9143990" cy="5143500"/>
          </a:xfrm>
          <a:prstGeom prst="rect">
            <a:avLst/>
          </a:prstGeom>
          <a:noFill/>
          <a:ln>
            <a:noFill/>
          </a:ln>
        </p:spPr>
      </p:pic>
      <p:sp>
        <p:nvSpPr>
          <p:cNvPr id="6" name="Google Shape;76;p15"/>
          <p:cNvSpPr txBox="1"/>
          <p:nvPr/>
        </p:nvSpPr>
        <p:spPr>
          <a:xfrm>
            <a:off x="290030" y="821293"/>
            <a:ext cx="8853970" cy="954077"/>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2. Online time series anomaly detection challenges</a:t>
            </a:r>
          </a:p>
          <a:p>
            <a:pPr lvl="0"/>
            <a:endParaRPr lang="en-US" sz="2500" b="1" dirty="0">
              <a:solidFill>
                <a:schemeClr val="bg1"/>
              </a:solidFill>
              <a:latin typeface="Georgia"/>
              <a:ea typeface="Georgia"/>
              <a:cs typeface="Georgia"/>
              <a:sym typeface="Georgia"/>
            </a:endParaRPr>
          </a:p>
        </p:txBody>
      </p:sp>
      <p:sp>
        <p:nvSpPr>
          <p:cNvPr id="4" name="Google Shape;59;p13">
            <a:extLst>
              <a:ext uri="{FF2B5EF4-FFF2-40B4-BE49-F238E27FC236}">
                <a16:creationId xmlns:a16="http://schemas.microsoft.com/office/drawing/2014/main" id="{EC17ACAB-B14E-4D70-A477-788D11685E36}"/>
              </a:ext>
            </a:extLst>
          </p:cNvPr>
          <p:cNvSpPr txBox="1"/>
          <p:nvPr/>
        </p:nvSpPr>
        <p:spPr>
          <a:xfrm>
            <a:off x="290030" y="1186770"/>
            <a:ext cx="8420832" cy="2769959"/>
          </a:xfrm>
          <a:prstGeom prst="rect">
            <a:avLst/>
          </a:prstGeom>
          <a:noFill/>
          <a:ln>
            <a:noFill/>
          </a:ln>
        </p:spPr>
        <p:txBody>
          <a:bodyPr spcFirstLastPara="1" wrap="square" lIns="91425" tIns="91425" rIns="91425" bIns="91425" anchor="t" anchorCtr="0">
            <a:spAutoFit/>
          </a:bodyPr>
          <a:lstStyle/>
          <a:p>
            <a:endParaRPr lang="es-ES" dirty="0">
              <a:solidFill>
                <a:srgbClr val="FFFF00"/>
              </a:solidFill>
            </a:endParaRPr>
          </a:p>
          <a:p>
            <a:pPr>
              <a:tabLst>
                <a:tab pos="540000" algn="l"/>
              </a:tabLst>
            </a:pPr>
            <a:r>
              <a:rPr lang="es-ES" dirty="0" err="1">
                <a:solidFill>
                  <a:srgbClr val="FFFF00"/>
                </a:solidFill>
              </a:rPr>
              <a:t>The</a:t>
            </a:r>
            <a:r>
              <a:rPr lang="es-ES" dirty="0">
                <a:solidFill>
                  <a:srgbClr val="FFFF00"/>
                </a:solidFill>
              </a:rPr>
              <a:t> </a:t>
            </a:r>
            <a:r>
              <a:rPr lang="x-none" dirty="0">
                <a:solidFill>
                  <a:srgbClr val="FFFF00"/>
                </a:solidFill>
              </a:rPr>
              <a:t>analysis of N</a:t>
            </a:r>
            <a:r>
              <a:rPr lang="es-ES" dirty="0" err="1">
                <a:solidFill>
                  <a:srgbClr val="FFFF00"/>
                </a:solidFill>
              </a:rPr>
              <a:t>ear</a:t>
            </a:r>
            <a:r>
              <a:rPr lang="es-ES" dirty="0">
                <a:solidFill>
                  <a:srgbClr val="FFFF00"/>
                </a:solidFill>
              </a:rPr>
              <a:t>-</a:t>
            </a:r>
            <a:r>
              <a:rPr lang="x-none" dirty="0">
                <a:solidFill>
                  <a:srgbClr val="FFFF00"/>
                </a:solidFill>
              </a:rPr>
              <a:t>R</a:t>
            </a:r>
            <a:r>
              <a:rPr lang="es-ES" dirty="0" err="1">
                <a:solidFill>
                  <a:srgbClr val="FFFF00"/>
                </a:solidFill>
              </a:rPr>
              <a:t>eal</a:t>
            </a:r>
            <a:r>
              <a:rPr lang="es-ES" dirty="0">
                <a:solidFill>
                  <a:srgbClr val="FFFF00"/>
                </a:solidFill>
              </a:rPr>
              <a:t>-</a:t>
            </a:r>
            <a:r>
              <a:rPr lang="x-none" dirty="0">
                <a:solidFill>
                  <a:srgbClr val="FFFF00"/>
                </a:solidFill>
              </a:rPr>
              <a:t>T</a:t>
            </a:r>
            <a:r>
              <a:rPr lang="es-ES" dirty="0" err="1">
                <a:solidFill>
                  <a:srgbClr val="FFFF00"/>
                </a:solidFill>
              </a:rPr>
              <a:t>ime</a:t>
            </a:r>
            <a:r>
              <a:rPr lang="x-none" dirty="0">
                <a:solidFill>
                  <a:srgbClr val="FFFF00"/>
                </a:solidFill>
              </a:rPr>
              <a:t> data faces three main challenges</a:t>
            </a:r>
            <a:r>
              <a:rPr lang="es-ES" dirty="0">
                <a:solidFill>
                  <a:srgbClr val="FFFF00"/>
                </a:solidFill>
              </a:rPr>
              <a:t>: </a:t>
            </a:r>
          </a:p>
          <a:p>
            <a:pPr marL="285750" indent="-285750">
              <a:buClr>
                <a:srgbClr val="FFFF00"/>
              </a:buClr>
              <a:buFont typeface="Arial" panose="020B0604020202020204" pitchFamily="34" charset="0"/>
              <a:buChar char="•"/>
              <a:tabLst>
                <a:tab pos="540000" algn="l"/>
              </a:tabLst>
            </a:pPr>
            <a:r>
              <a:rPr lang="es-ES" b="1" dirty="0">
                <a:solidFill>
                  <a:schemeClr val="bg1">
                    <a:lumMod val="95000"/>
                  </a:schemeClr>
                </a:solidFill>
              </a:rPr>
              <a:t>D</a:t>
            </a:r>
            <a:r>
              <a:rPr lang="x-none" b="1" dirty="0">
                <a:solidFill>
                  <a:schemeClr val="bg1">
                    <a:lumMod val="95000"/>
                  </a:schemeClr>
                </a:solidFill>
              </a:rPr>
              <a:t>ata set</a:t>
            </a:r>
            <a:r>
              <a:rPr lang="x-none" dirty="0">
                <a:solidFill>
                  <a:schemeClr val="bg1">
                    <a:lumMod val="95000"/>
                  </a:schemeClr>
                </a:solidFill>
              </a:rPr>
              <a:t> is always </a:t>
            </a:r>
            <a:r>
              <a:rPr lang="x-none" b="1" dirty="0">
                <a:solidFill>
                  <a:schemeClr val="bg1">
                    <a:lumMod val="95000"/>
                  </a:schemeClr>
                </a:solidFill>
              </a:rPr>
              <a:t>incomplete</a:t>
            </a:r>
            <a:r>
              <a:rPr lang="x-none" dirty="0">
                <a:solidFill>
                  <a:schemeClr val="bg1">
                    <a:lumMod val="95000"/>
                  </a:schemeClr>
                </a:solidFill>
              </a:rPr>
              <a:t>. </a:t>
            </a:r>
            <a:endParaRPr lang="es-ES" dirty="0">
              <a:solidFill>
                <a:schemeClr val="bg1">
                  <a:lumMod val="95000"/>
                </a:schemeClr>
              </a:solidFill>
            </a:endParaRPr>
          </a:p>
          <a:p>
            <a:pPr>
              <a:buClr>
                <a:srgbClr val="FFFF00"/>
              </a:buClr>
              <a:tabLst>
                <a:tab pos="540000" algn="l"/>
              </a:tabLst>
            </a:pPr>
            <a:r>
              <a:rPr lang="es-ES" dirty="0">
                <a:solidFill>
                  <a:srgbClr val="FFFF00"/>
                </a:solidFill>
              </a:rPr>
              <a:t>	</a:t>
            </a:r>
            <a:r>
              <a:rPr lang="x-none" dirty="0">
                <a:solidFill>
                  <a:srgbClr val="FFFF00"/>
                </a:solidFill>
              </a:rPr>
              <a:t>The </a:t>
            </a:r>
            <a:r>
              <a:rPr lang="x-none" b="1" dirty="0">
                <a:solidFill>
                  <a:srgbClr val="FFFF00"/>
                </a:solidFill>
              </a:rPr>
              <a:t>correlation</a:t>
            </a:r>
            <a:r>
              <a:rPr lang="x-none" dirty="0">
                <a:solidFill>
                  <a:srgbClr val="FFFF00"/>
                </a:solidFill>
              </a:rPr>
              <a:t> between the data points can </a:t>
            </a:r>
            <a:r>
              <a:rPr lang="x-none" b="1" dirty="0">
                <a:solidFill>
                  <a:srgbClr val="FFFF00"/>
                </a:solidFill>
              </a:rPr>
              <a:t>vary as the data arrive</a:t>
            </a:r>
            <a:r>
              <a:rPr lang="x-none" dirty="0">
                <a:solidFill>
                  <a:srgbClr val="FFFF00"/>
                </a:solidFill>
              </a:rPr>
              <a:t>, </a:t>
            </a:r>
            <a:endParaRPr lang="es-ES" dirty="0">
              <a:solidFill>
                <a:srgbClr val="FFFF00"/>
              </a:solidFill>
            </a:endParaRPr>
          </a:p>
          <a:p>
            <a:pPr>
              <a:buClr>
                <a:srgbClr val="FFFF00"/>
              </a:buClr>
              <a:tabLst>
                <a:tab pos="540000" algn="l"/>
              </a:tabLst>
            </a:pPr>
            <a:r>
              <a:rPr lang="es-ES" dirty="0">
                <a:solidFill>
                  <a:srgbClr val="FFFF00"/>
                </a:solidFill>
              </a:rPr>
              <a:t>	=&gt; </a:t>
            </a:r>
            <a:r>
              <a:rPr lang="es-ES" dirty="0" err="1">
                <a:solidFill>
                  <a:srgbClr val="FFFF00"/>
                </a:solidFill>
              </a:rPr>
              <a:t>Need</a:t>
            </a:r>
            <a:r>
              <a:rPr lang="es-ES" dirty="0">
                <a:solidFill>
                  <a:srgbClr val="FFFF00"/>
                </a:solidFill>
              </a:rPr>
              <a:t> I</a:t>
            </a:r>
            <a:r>
              <a:rPr lang="x-none" dirty="0">
                <a:solidFill>
                  <a:srgbClr val="FFFF00"/>
                </a:solidFill>
              </a:rPr>
              <a:t>ncremental model training</a:t>
            </a:r>
            <a:r>
              <a:rPr lang="es-ES" dirty="0">
                <a:solidFill>
                  <a:srgbClr val="FFFF00"/>
                </a:solidFill>
              </a:rPr>
              <a:t>  [4, 5]</a:t>
            </a:r>
          </a:p>
          <a:p>
            <a:pPr lvl="1">
              <a:buClr>
                <a:srgbClr val="FFFF00"/>
              </a:buClr>
              <a:tabLst>
                <a:tab pos="540000" algn="l"/>
              </a:tabLst>
            </a:pPr>
            <a:r>
              <a:rPr lang="es-ES" dirty="0">
                <a:solidFill>
                  <a:srgbClr val="FFFF00"/>
                </a:solidFill>
              </a:rPr>
              <a:t>	=&gt; </a:t>
            </a:r>
            <a:r>
              <a:rPr lang="es-ES" dirty="0" err="1">
                <a:solidFill>
                  <a:srgbClr val="FFFF00"/>
                </a:solidFill>
              </a:rPr>
              <a:t>Adjust</a:t>
            </a:r>
            <a:r>
              <a:rPr lang="es-ES" dirty="0">
                <a:solidFill>
                  <a:srgbClr val="FFFF00"/>
                </a:solidFill>
              </a:rPr>
              <a:t> </a:t>
            </a:r>
            <a:r>
              <a:rPr lang="x-none" dirty="0">
                <a:solidFill>
                  <a:srgbClr val="FFFF00"/>
                </a:solidFill>
              </a:rPr>
              <a:t>model parameters must to accommodate the patterns arriving at regular intervals</a:t>
            </a:r>
            <a:r>
              <a:rPr lang="es-ES" dirty="0">
                <a:solidFill>
                  <a:srgbClr val="FFFF00"/>
                </a:solidFill>
              </a:rPr>
              <a:t> </a:t>
            </a:r>
          </a:p>
          <a:p>
            <a:pPr marL="285750" indent="-285750">
              <a:buClr>
                <a:srgbClr val="FFFF00"/>
              </a:buClr>
              <a:buFont typeface="Arial" panose="020B0604020202020204" pitchFamily="34" charset="0"/>
              <a:buChar char="•"/>
              <a:tabLst>
                <a:tab pos="540000" algn="l"/>
              </a:tabLst>
            </a:pPr>
            <a:r>
              <a:rPr lang="es-ES" b="1" dirty="0">
                <a:solidFill>
                  <a:schemeClr val="bg1">
                    <a:lumMod val="95000"/>
                  </a:schemeClr>
                </a:solidFill>
              </a:rPr>
              <a:t>C</a:t>
            </a:r>
            <a:r>
              <a:rPr lang="x-none" b="1" dirty="0">
                <a:solidFill>
                  <a:schemeClr val="bg1">
                    <a:lumMod val="95000"/>
                  </a:schemeClr>
                </a:solidFill>
              </a:rPr>
              <a:t>ontinuous updates</a:t>
            </a:r>
            <a:r>
              <a:rPr lang="x-none" dirty="0">
                <a:solidFill>
                  <a:schemeClr val="bg1">
                    <a:lumMod val="95000"/>
                  </a:schemeClr>
                </a:solidFill>
              </a:rPr>
              <a:t> in the data</a:t>
            </a:r>
            <a:r>
              <a:rPr lang="es-ES" dirty="0">
                <a:solidFill>
                  <a:schemeClr val="bg1">
                    <a:lumMod val="95000"/>
                  </a:schemeClr>
                </a:solidFill>
              </a:rPr>
              <a:t> =&gt; </a:t>
            </a:r>
            <a:r>
              <a:rPr lang="es-ES" b="1" dirty="0" err="1">
                <a:solidFill>
                  <a:schemeClr val="bg1">
                    <a:lumMod val="95000"/>
                  </a:schemeClr>
                </a:solidFill>
              </a:rPr>
              <a:t>One-pass</a:t>
            </a:r>
            <a:r>
              <a:rPr lang="es-ES" b="1" dirty="0">
                <a:solidFill>
                  <a:schemeClr val="bg1">
                    <a:lumMod val="95000"/>
                  </a:schemeClr>
                </a:solidFill>
              </a:rPr>
              <a:t> </a:t>
            </a:r>
            <a:r>
              <a:rPr lang="es-ES" b="1" dirty="0" err="1">
                <a:solidFill>
                  <a:schemeClr val="bg1">
                    <a:lumMod val="95000"/>
                  </a:schemeClr>
                </a:solidFill>
              </a:rPr>
              <a:t>learning</a:t>
            </a:r>
            <a:r>
              <a:rPr lang="es-ES" b="1" dirty="0">
                <a:solidFill>
                  <a:schemeClr val="bg1">
                    <a:lumMod val="95000"/>
                  </a:schemeClr>
                </a:solidFill>
              </a:rPr>
              <a:t> </a:t>
            </a:r>
            <a:r>
              <a:rPr lang="es-ES" dirty="0">
                <a:solidFill>
                  <a:schemeClr val="bg1">
                    <a:lumMod val="95000"/>
                  </a:schemeClr>
                </a:solidFill>
              </a:rPr>
              <a:t>[6]</a:t>
            </a:r>
            <a:endParaRPr lang="es-ES" b="1" dirty="0">
              <a:solidFill>
                <a:schemeClr val="bg1">
                  <a:lumMod val="95000"/>
                </a:schemeClr>
              </a:solidFill>
            </a:endParaRPr>
          </a:p>
          <a:p>
            <a:pPr>
              <a:buClr>
                <a:srgbClr val="FFFF00"/>
              </a:buClr>
              <a:tabLst>
                <a:tab pos="540000" algn="l"/>
              </a:tabLst>
            </a:pPr>
            <a:r>
              <a:rPr lang="es-ES" dirty="0">
                <a:solidFill>
                  <a:srgbClr val="FFFF00"/>
                </a:solidFill>
              </a:rPr>
              <a:t>	E</a:t>
            </a:r>
            <a:r>
              <a:rPr lang="x-none" dirty="0">
                <a:solidFill>
                  <a:srgbClr val="FFFF00"/>
                </a:solidFill>
              </a:rPr>
              <a:t>ach collected data point can only be analysed once with each state of the database</a:t>
            </a:r>
            <a:endParaRPr lang="es-ES" dirty="0">
              <a:solidFill>
                <a:srgbClr val="FFFF00"/>
              </a:solidFill>
            </a:endParaRPr>
          </a:p>
          <a:p>
            <a:pPr marL="285750" indent="-285750">
              <a:buClr>
                <a:srgbClr val="FFFF00"/>
              </a:buClr>
              <a:buFont typeface="Arial" panose="020B0604020202020204" pitchFamily="34" charset="0"/>
              <a:buChar char="•"/>
              <a:tabLst>
                <a:tab pos="540000" algn="l"/>
              </a:tabLst>
            </a:pPr>
            <a:r>
              <a:rPr lang="es-ES" b="1" dirty="0">
                <a:solidFill>
                  <a:schemeClr val="bg1">
                    <a:lumMod val="95000"/>
                  </a:schemeClr>
                </a:solidFill>
              </a:rPr>
              <a:t>N</a:t>
            </a:r>
            <a:r>
              <a:rPr lang="x-none" b="1" dirty="0">
                <a:solidFill>
                  <a:schemeClr val="bg1">
                    <a:lumMod val="95000"/>
                  </a:schemeClr>
                </a:solidFill>
              </a:rPr>
              <a:t>onstationary data distribution</a:t>
            </a:r>
            <a:r>
              <a:rPr lang="x-none" dirty="0">
                <a:solidFill>
                  <a:schemeClr val="bg1">
                    <a:lumMod val="95000"/>
                  </a:schemeClr>
                </a:solidFill>
              </a:rPr>
              <a:t>, which changes over time</a:t>
            </a:r>
            <a:r>
              <a:rPr lang="es-ES" dirty="0">
                <a:solidFill>
                  <a:schemeClr val="bg1">
                    <a:lumMod val="95000"/>
                  </a:schemeClr>
                </a:solidFill>
              </a:rPr>
              <a:t> (</a:t>
            </a:r>
            <a:r>
              <a:rPr lang="x-none" b="1" dirty="0">
                <a:solidFill>
                  <a:schemeClr val="bg1">
                    <a:lumMod val="95000"/>
                  </a:schemeClr>
                </a:solidFill>
              </a:rPr>
              <a:t>concept drift</a:t>
            </a:r>
            <a:r>
              <a:rPr lang="es-ES" dirty="0">
                <a:solidFill>
                  <a:schemeClr val="bg1">
                    <a:lumMod val="95000"/>
                  </a:schemeClr>
                </a:solidFill>
              </a:rPr>
              <a:t>)</a:t>
            </a:r>
          </a:p>
          <a:p>
            <a:pPr>
              <a:buClr>
                <a:srgbClr val="FFFF00"/>
              </a:buClr>
              <a:tabLst>
                <a:tab pos="540000" algn="l"/>
              </a:tabLst>
            </a:pPr>
            <a:r>
              <a:rPr lang="es-ES" dirty="0">
                <a:solidFill>
                  <a:srgbClr val="FFFF00"/>
                </a:solidFill>
              </a:rPr>
              <a:t>	=&gt; </a:t>
            </a:r>
            <a:r>
              <a:rPr lang="x-none" dirty="0">
                <a:solidFill>
                  <a:srgbClr val="FFFF00"/>
                </a:solidFill>
              </a:rPr>
              <a:t>the underlying concept that the model is trying to learn fluctuates over time</a:t>
            </a:r>
            <a:endParaRPr lang="es-ES" dirty="0">
              <a:solidFill>
                <a:srgbClr val="FFFF00"/>
              </a:solidFill>
            </a:endParaRPr>
          </a:p>
          <a:p>
            <a:pPr>
              <a:buClr>
                <a:srgbClr val="FFFF00"/>
              </a:buClr>
              <a:tabLst>
                <a:tab pos="540000" algn="l"/>
              </a:tabLst>
            </a:pPr>
            <a:r>
              <a:rPr lang="es-ES" dirty="0">
                <a:solidFill>
                  <a:srgbClr val="FFFF00"/>
                </a:solidFill>
              </a:rPr>
              <a:t>	M</a:t>
            </a:r>
            <a:r>
              <a:rPr lang="x-none" dirty="0">
                <a:solidFill>
                  <a:srgbClr val="FFFF00"/>
                </a:solidFill>
              </a:rPr>
              <a:t>odel adaptation in each iteration</a:t>
            </a:r>
            <a:r>
              <a:rPr lang="es-ES" dirty="0">
                <a:solidFill>
                  <a:srgbClr val="FFFF00"/>
                </a:solidFill>
              </a:rPr>
              <a:t> &amp;</a:t>
            </a:r>
            <a:r>
              <a:rPr lang="x-none" dirty="0">
                <a:solidFill>
                  <a:srgbClr val="FFFF00"/>
                </a:solidFill>
              </a:rPr>
              <a:t> data updates</a:t>
            </a:r>
            <a:r>
              <a:rPr lang="es-ES" dirty="0">
                <a:solidFill>
                  <a:srgbClr val="FFFF00"/>
                </a:solidFill>
              </a:rPr>
              <a:t> </a:t>
            </a:r>
          </a:p>
          <a:p>
            <a:pPr>
              <a:buClr>
                <a:srgbClr val="FFFF00"/>
              </a:buClr>
              <a:tabLst>
                <a:tab pos="540000" algn="l"/>
              </a:tabLst>
            </a:pPr>
            <a:r>
              <a:rPr lang="es-ES" dirty="0">
                <a:solidFill>
                  <a:srgbClr val="FFFF00"/>
                </a:solidFill>
              </a:rPr>
              <a:t>	=&gt;</a:t>
            </a:r>
            <a:r>
              <a:rPr lang="x-none" dirty="0">
                <a:solidFill>
                  <a:srgbClr val="FFFF00"/>
                </a:solidFill>
              </a:rPr>
              <a:t> mitigates the negative impact</a:t>
            </a:r>
            <a:r>
              <a:rPr lang="es-ES" dirty="0">
                <a:solidFill>
                  <a:srgbClr val="FFFF00"/>
                </a:solidFill>
              </a:rPr>
              <a:t> </a:t>
            </a:r>
            <a:r>
              <a:rPr lang="x-none" dirty="0">
                <a:solidFill>
                  <a:srgbClr val="FFFF00"/>
                </a:solidFill>
              </a:rPr>
              <a:t>on the</a:t>
            </a:r>
            <a:r>
              <a:rPr lang="es-ES" dirty="0">
                <a:solidFill>
                  <a:srgbClr val="FFFF00"/>
                </a:solidFill>
              </a:rPr>
              <a:t> </a:t>
            </a:r>
            <a:r>
              <a:rPr lang="x-none" dirty="0">
                <a:solidFill>
                  <a:srgbClr val="FFFF00"/>
                </a:solidFill>
              </a:rPr>
              <a:t>accuracy of the model's results.</a:t>
            </a:r>
            <a:r>
              <a:rPr lang="es-ES" dirty="0">
                <a:solidFill>
                  <a:srgbClr val="FFFF00"/>
                </a:solidFill>
              </a:rPr>
              <a:t> </a:t>
            </a:r>
            <a:endParaRPr lang="en-US" i="1" dirty="0">
              <a:solidFill>
                <a:srgbClr val="FFFF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6" name="Google Shape;76;p15"/>
          <p:cNvSpPr txBox="1"/>
          <p:nvPr/>
        </p:nvSpPr>
        <p:spPr>
          <a:xfrm>
            <a:off x="290030" y="821293"/>
            <a:ext cx="8764760" cy="569356"/>
          </a:xfrm>
          <a:prstGeom prst="rect">
            <a:avLst/>
          </a:prstGeom>
          <a:noFill/>
          <a:ln>
            <a:noFill/>
          </a:ln>
        </p:spPr>
        <p:txBody>
          <a:bodyPr spcFirstLastPara="1" wrap="square" lIns="91425" tIns="91425" rIns="91425" bIns="91425" anchor="t" anchorCtr="0">
            <a:spAutoFit/>
          </a:bodyPr>
          <a:lstStyle/>
          <a:p>
            <a:pPr lvl="0"/>
            <a:r>
              <a:rPr lang="en-US" sz="2500" b="1" dirty="0">
                <a:solidFill>
                  <a:schemeClr val="bg1"/>
                </a:solidFill>
                <a:latin typeface="Georgia"/>
                <a:ea typeface="Georgia"/>
                <a:cs typeface="Georgia"/>
                <a:sym typeface="Georgia"/>
              </a:rPr>
              <a:t>3. Online time series anomaly detection techniques  </a:t>
            </a:r>
          </a:p>
        </p:txBody>
      </p:sp>
      <p:sp>
        <p:nvSpPr>
          <p:cNvPr id="5" name="Google Shape;59;p13">
            <a:extLst>
              <a:ext uri="{FF2B5EF4-FFF2-40B4-BE49-F238E27FC236}">
                <a16:creationId xmlns:a16="http://schemas.microsoft.com/office/drawing/2014/main" id="{4DF78D84-668C-4BC7-9170-F243898612BB}"/>
              </a:ext>
            </a:extLst>
          </p:cNvPr>
          <p:cNvSpPr txBox="1"/>
          <p:nvPr/>
        </p:nvSpPr>
        <p:spPr>
          <a:xfrm>
            <a:off x="271275" y="1490692"/>
            <a:ext cx="4045231" cy="1046410"/>
          </a:xfrm>
          <a:prstGeom prst="rect">
            <a:avLst/>
          </a:prstGeom>
          <a:noFill/>
          <a:ln>
            <a:noFill/>
          </a:ln>
        </p:spPr>
        <p:txBody>
          <a:bodyPr spcFirstLastPara="1" wrap="square" lIns="91425" tIns="91425" rIns="91425" bIns="91425" anchor="t" anchorCtr="0">
            <a:spAutoFit/>
          </a:bodyPr>
          <a:lstStyle/>
          <a:p>
            <a:endParaRPr lang="es-ES" dirty="0">
              <a:solidFill>
                <a:srgbClr val="FFFF00"/>
              </a:solidFill>
            </a:endParaRPr>
          </a:p>
          <a:p>
            <a:pPr>
              <a:buClr>
                <a:srgbClr val="FFFF00"/>
              </a:buClr>
              <a:tabLst>
                <a:tab pos="540000" algn="l"/>
              </a:tabLst>
            </a:pPr>
            <a:r>
              <a:rPr lang="es-ES" b="1" dirty="0" err="1">
                <a:solidFill>
                  <a:schemeClr val="bg1">
                    <a:lumMod val="95000"/>
                  </a:schemeClr>
                </a:solidFill>
              </a:rPr>
              <a:t>Statistical</a:t>
            </a:r>
            <a:r>
              <a:rPr lang="es-ES" b="1" dirty="0">
                <a:solidFill>
                  <a:schemeClr val="bg1">
                    <a:lumMod val="95000"/>
                  </a:schemeClr>
                </a:solidFill>
              </a:rPr>
              <a:t> </a:t>
            </a:r>
            <a:r>
              <a:rPr lang="es-ES" b="1" dirty="0" err="1">
                <a:solidFill>
                  <a:schemeClr val="bg1">
                    <a:lumMod val="95000"/>
                  </a:schemeClr>
                </a:solidFill>
              </a:rPr>
              <a:t>techiniques</a:t>
            </a:r>
            <a:endParaRPr lang="es-ES" b="1" dirty="0">
              <a:solidFill>
                <a:schemeClr val="bg1">
                  <a:lumMod val="95000"/>
                </a:schemeClr>
              </a:solidFill>
            </a:endParaRPr>
          </a:p>
          <a:p>
            <a:pPr lvl="2">
              <a:buClr>
                <a:srgbClr val="FFFF00"/>
              </a:buClr>
              <a:tabLst>
                <a:tab pos="540000" algn="l"/>
              </a:tabLst>
            </a:pPr>
            <a:r>
              <a:rPr lang="es-ES" dirty="0">
                <a:solidFill>
                  <a:srgbClr val="FFFF00"/>
                </a:solidFill>
              </a:rPr>
              <a:t>      Use </a:t>
            </a:r>
            <a:r>
              <a:rPr lang="es-ES" dirty="0" err="1">
                <a:solidFill>
                  <a:srgbClr val="FFFF00"/>
                </a:solidFill>
              </a:rPr>
              <a:t>statisticfal</a:t>
            </a:r>
            <a:r>
              <a:rPr lang="es-ES" dirty="0">
                <a:solidFill>
                  <a:srgbClr val="FFFF00"/>
                </a:solidFill>
              </a:rPr>
              <a:t> </a:t>
            </a:r>
            <a:r>
              <a:rPr lang="es-ES" dirty="0" err="1">
                <a:solidFill>
                  <a:srgbClr val="FFFF00"/>
                </a:solidFill>
              </a:rPr>
              <a:t>techniques</a:t>
            </a:r>
            <a:r>
              <a:rPr lang="es-ES" dirty="0">
                <a:solidFill>
                  <a:srgbClr val="FFFF00"/>
                </a:solidFill>
              </a:rPr>
              <a:t> </a:t>
            </a:r>
          </a:p>
          <a:p>
            <a:pPr lvl="2">
              <a:buClr>
                <a:srgbClr val="FFFF00"/>
              </a:buClr>
              <a:tabLst>
                <a:tab pos="540000" algn="l"/>
              </a:tabLst>
            </a:pPr>
            <a:r>
              <a:rPr lang="es-ES" dirty="0">
                <a:solidFill>
                  <a:srgbClr val="FFFF00"/>
                </a:solidFill>
              </a:rPr>
              <a:t>	</a:t>
            </a:r>
            <a:r>
              <a:rPr lang="es-ES" dirty="0" err="1">
                <a:solidFill>
                  <a:srgbClr val="FFFF00"/>
                </a:solidFill>
              </a:rPr>
              <a:t>to</a:t>
            </a:r>
            <a:r>
              <a:rPr lang="es-ES" dirty="0">
                <a:solidFill>
                  <a:srgbClr val="FFFF00"/>
                </a:solidFill>
              </a:rPr>
              <a:t> </a:t>
            </a:r>
            <a:r>
              <a:rPr lang="es-ES" b="1" dirty="0" err="1">
                <a:solidFill>
                  <a:srgbClr val="FFFF00"/>
                </a:solidFill>
              </a:rPr>
              <a:t>model</a:t>
            </a:r>
            <a:r>
              <a:rPr lang="es-ES" dirty="0">
                <a:solidFill>
                  <a:srgbClr val="FFFF00"/>
                </a:solidFill>
              </a:rPr>
              <a:t> data and </a:t>
            </a:r>
            <a:r>
              <a:rPr lang="es-ES" b="1" dirty="0" err="1">
                <a:solidFill>
                  <a:srgbClr val="FFFF00"/>
                </a:solidFill>
              </a:rPr>
              <a:t>detect</a:t>
            </a:r>
            <a:r>
              <a:rPr lang="es-ES" b="1" dirty="0">
                <a:solidFill>
                  <a:srgbClr val="FFFF00"/>
                </a:solidFill>
              </a:rPr>
              <a:t> </a:t>
            </a:r>
            <a:r>
              <a:rPr lang="es-ES" b="1" dirty="0" err="1">
                <a:solidFill>
                  <a:srgbClr val="FFFF00"/>
                </a:solidFill>
              </a:rPr>
              <a:t>anomalies</a:t>
            </a:r>
            <a:endParaRPr lang="es-ES" dirty="0">
              <a:solidFill>
                <a:srgbClr val="FFFF00"/>
              </a:solidFill>
            </a:endParaRPr>
          </a:p>
        </p:txBody>
      </p:sp>
      <p:sp>
        <p:nvSpPr>
          <p:cNvPr id="7" name="Google Shape;59;p13">
            <a:extLst>
              <a:ext uri="{FF2B5EF4-FFF2-40B4-BE49-F238E27FC236}">
                <a16:creationId xmlns:a16="http://schemas.microsoft.com/office/drawing/2014/main" id="{4A92B412-88C9-42AF-BB7B-488E5271A86F}"/>
              </a:ext>
            </a:extLst>
          </p:cNvPr>
          <p:cNvSpPr txBox="1"/>
          <p:nvPr/>
        </p:nvSpPr>
        <p:spPr>
          <a:xfrm>
            <a:off x="290029" y="2642450"/>
            <a:ext cx="4026477" cy="1046410"/>
          </a:xfrm>
          <a:prstGeom prst="rect">
            <a:avLst/>
          </a:prstGeom>
          <a:noFill/>
          <a:ln>
            <a:noFill/>
          </a:ln>
        </p:spPr>
        <p:txBody>
          <a:bodyPr spcFirstLastPara="1" wrap="square" lIns="91425" tIns="91425" rIns="91425" bIns="91425" anchor="t" anchorCtr="0">
            <a:spAutoFit/>
          </a:bodyPr>
          <a:lstStyle/>
          <a:p>
            <a:pPr>
              <a:buClr>
                <a:srgbClr val="FFFF00"/>
              </a:buClr>
              <a:tabLst>
                <a:tab pos="540000" algn="l"/>
              </a:tabLst>
            </a:pPr>
            <a:r>
              <a:rPr lang="es-ES" b="1" dirty="0">
                <a:solidFill>
                  <a:schemeClr val="bg1">
                    <a:lumMod val="95000"/>
                  </a:schemeClr>
                </a:solidFill>
              </a:rPr>
              <a:t>Machine </a:t>
            </a:r>
            <a:r>
              <a:rPr lang="es-ES" b="1" dirty="0" err="1">
                <a:solidFill>
                  <a:schemeClr val="bg1">
                    <a:lumMod val="95000"/>
                  </a:schemeClr>
                </a:solidFill>
              </a:rPr>
              <a:t>Learning</a:t>
            </a:r>
            <a:r>
              <a:rPr lang="es-ES" b="1" dirty="0">
                <a:solidFill>
                  <a:schemeClr val="bg1">
                    <a:lumMod val="95000"/>
                  </a:schemeClr>
                </a:solidFill>
              </a:rPr>
              <a:t> (ML) </a:t>
            </a:r>
            <a:r>
              <a:rPr lang="es-ES" b="1" dirty="0" err="1">
                <a:solidFill>
                  <a:schemeClr val="bg1">
                    <a:lumMod val="95000"/>
                  </a:schemeClr>
                </a:solidFill>
              </a:rPr>
              <a:t>methods</a:t>
            </a:r>
            <a:endParaRPr lang="es-ES" b="1" dirty="0">
              <a:solidFill>
                <a:schemeClr val="bg1">
                  <a:lumMod val="95000"/>
                </a:schemeClr>
              </a:solidFill>
            </a:endParaRPr>
          </a:p>
          <a:p>
            <a:pPr>
              <a:buClr>
                <a:srgbClr val="FFFF00"/>
              </a:buClr>
              <a:tabLst>
                <a:tab pos="540000" algn="l"/>
              </a:tabLst>
            </a:pPr>
            <a:r>
              <a:rPr lang="en-US" dirty="0">
                <a:solidFill>
                  <a:srgbClr val="FFFF00"/>
                </a:solidFill>
              </a:rPr>
              <a:t>     Use algorithms </a:t>
            </a:r>
          </a:p>
          <a:p>
            <a:pPr>
              <a:buClr>
                <a:srgbClr val="FFFF00"/>
              </a:buClr>
              <a:tabLst>
                <a:tab pos="540000" algn="l"/>
              </a:tabLst>
            </a:pPr>
            <a:r>
              <a:rPr lang="en-US" dirty="0">
                <a:solidFill>
                  <a:srgbClr val="FFFF00"/>
                </a:solidFill>
              </a:rPr>
              <a:t>	to </a:t>
            </a:r>
            <a:r>
              <a:rPr lang="en-US" b="1" dirty="0">
                <a:solidFill>
                  <a:srgbClr val="FFFF00"/>
                </a:solidFill>
              </a:rPr>
              <a:t>automatically learn and improve</a:t>
            </a:r>
            <a:r>
              <a:rPr lang="en-US" dirty="0">
                <a:solidFill>
                  <a:srgbClr val="FFFF00"/>
                </a:solidFill>
              </a:rPr>
              <a:t> data</a:t>
            </a:r>
          </a:p>
          <a:p>
            <a:pPr>
              <a:buClr>
                <a:srgbClr val="FFFF00"/>
              </a:buClr>
              <a:tabLst>
                <a:tab pos="540000" algn="l"/>
              </a:tabLst>
            </a:pPr>
            <a:r>
              <a:rPr lang="en-US" dirty="0">
                <a:solidFill>
                  <a:srgbClr val="FFFF00"/>
                </a:solidFill>
              </a:rPr>
              <a:t>	without explicit programming</a:t>
            </a:r>
          </a:p>
        </p:txBody>
      </p:sp>
      <p:sp>
        <p:nvSpPr>
          <p:cNvPr id="14" name="Google Shape;59;p13">
            <a:extLst>
              <a:ext uri="{FF2B5EF4-FFF2-40B4-BE49-F238E27FC236}">
                <a16:creationId xmlns:a16="http://schemas.microsoft.com/office/drawing/2014/main" id="{49FC4972-EC86-4015-AECB-8536E0498ECB}"/>
              </a:ext>
            </a:extLst>
          </p:cNvPr>
          <p:cNvSpPr txBox="1"/>
          <p:nvPr/>
        </p:nvSpPr>
        <p:spPr>
          <a:xfrm>
            <a:off x="4975413" y="2065631"/>
            <a:ext cx="3897313" cy="1046410"/>
          </a:xfrm>
          <a:prstGeom prst="rect">
            <a:avLst/>
          </a:prstGeom>
          <a:noFill/>
          <a:ln>
            <a:noFill/>
          </a:ln>
        </p:spPr>
        <p:txBody>
          <a:bodyPr spcFirstLastPara="1" wrap="square" lIns="91425" tIns="91425" rIns="91425" bIns="91425" anchor="t" anchorCtr="0">
            <a:spAutoFit/>
          </a:bodyPr>
          <a:lstStyle/>
          <a:p>
            <a:endParaRPr lang="es-ES" dirty="0">
              <a:solidFill>
                <a:srgbClr val="FFFF00"/>
              </a:solidFill>
            </a:endParaRPr>
          </a:p>
          <a:p>
            <a:pPr>
              <a:buClr>
                <a:srgbClr val="FFFF00"/>
              </a:buClr>
              <a:tabLst>
                <a:tab pos="540000" algn="l"/>
              </a:tabLst>
            </a:pPr>
            <a:r>
              <a:rPr lang="es-ES" b="1" dirty="0" err="1">
                <a:solidFill>
                  <a:schemeClr val="bg1">
                    <a:lumMod val="95000"/>
                  </a:schemeClr>
                </a:solidFill>
              </a:rPr>
              <a:t>Hybrid</a:t>
            </a:r>
            <a:r>
              <a:rPr lang="es-ES" b="1" dirty="0">
                <a:solidFill>
                  <a:schemeClr val="bg1">
                    <a:lumMod val="95000"/>
                  </a:schemeClr>
                </a:solidFill>
              </a:rPr>
              <a:t> </a:t>
            </a:r>
            <a:r>
              <a:rPr lang="es-ES" b="1" dirty="0" err="1">
                <a:solidFill>
                  <a:schemeClr val="bg1">
                    <a:lumMod val="95000"/>
                  </a:schemeClr>
                </a:solidFill>
              </a:rPr>
              <a:t>methods</a:t>
            </a:r>
            <a:endParaRPr lang="es-ES" b="1" dirty="0">
              <a:solidFill>
                <a:schemeClr val="bg1">
                  <a:lumMod val="95000"/>
                </a:schemeClr>
              </a:solidFill>
            </a:endParaRPr>
          </a:p>
          <a:p>
            <a:pPr lvl="2">
              <a:buClr>
                <a:srgbClr val="FFFF00"/>
              </a:buClr>
              <a:tabLst>
                <a:tab pos="540000" algn="l"/>
              </a:tabLst>
            </a:pPr>
            <a:r>
              <a:rPr lang="es-ES" dirty="0">
                <a:solidFill>
                  <a:srgbClr val="FFFF00"/>
                </a:solidFill>
              </a:rPr>
              <a:t>      Combines </a:t>
            </a:r>
            <a:r>
              <a:rPr lang="es-ES" dirty="0" err="1">
                <a:solidFill>
                  <a:srgbClr val="FFFF00"/>
                </a:solidFill>
              </a:rPr>
              <a:t>both</a:t>
            </a:r>
            <a:r>
              <a:rPr lang="es-ES" dirty="0">
                <a:solidFill>
                  <a:srgbClr val="FFFF00"/>
                </a:solidFill>
              </a:rPr>
              <a:t> </a:t>
            </a:r>
          </a:p>
          <a:p>
            <a:pPr lvl="2">
              <a:buClr>
                <a:srgbClr val="FFFF00"/>
              </a:buClr>
              <a:tabLst>
                <a:tab pos="540000" algn="l"/>
              </a:tabLst>
            </a:pPr>
            <a:r>
              <a:rPr lang="es-ES" dirty="0">
                <a:solidFill>
                  <a:srgbClr val="FFFF00"/>
                </a:solidFill>
              </a:rPr>
              <a:t>	</a:t>
            </a:r>
            <a:r>
              <a:rPr lang="es-ES" dirty="0" err="1">
                <a:solidFill>
                  <a:srgbClr val="FFFF00"/>
                </a:solidFill>
              </a:rPr>
              <a:t>statistical</a:t>
            </a:r>
            <a:r>
              <a:rPr lang="es-ES" dirty="0">
                <a:solidFill>
                  <a:srgbClr val="FFFF00"/>
                </a:solidFill>
              </a:rPr>
              <a:t> </a:t>
            </a:r>
            <a:r>
              <a:rPr lang="es-ES" dirty="0" err="1">
                <a:solidFill>
                  <a:srgbClr val="FFFF00"/>
                </a:solidFill>
              </a:rPr>
              <a:t>techniques</a:t>
            </a:r>
            <a:r>
              <a:rPr lang="es-ES" dirty="0">
                <a:solidFill>
                  <a:srgbClr val="FFFF00"/>
                </a:solidFill>
              </a:rPr>
              <a:t> and ML </a:t>
            </a:r>
            <a:r>
              <a:rPr lang="es-ES" dirty="0" err="1">
                <a:solidFill>
                  <a:srgbClr val="FFFF00"/>
                </a:solidFill>
              </a:rPr>
              <a:t>methods</a:t>
            </a:r>
            <a:endParaRPr lang="es-ES" dirty="0">
              <a:solidFill>
                <a:srgbClr val="FFFF00"/>
              </a:solidFill>
            </a:endParaRPr>
          </a:p>
        </p:txBody>
      </p:sp>
      <p:cxnSp>
        <p:nvCxnSpPr>
          <p:cNvPr id="8" name="Conector: angular 7">
            <a:extLst>
              <a:ext uri="{FF2B5EF4-FFF2-40B4-BE49-F238E27FC236}">
                <a16:creationId xmlns:a16="http://schemas.microsoft.com/office/drawing/2014/main" id="{20442CC2-52F3-4CEF-843A-0B5B068E9C75}"/>
              </a:ext>
            </a:extLst>
          </p:cNvPr>
          <p:cNvCxnSpPr>
            <a:cxnSpLocks/>
            <a:stCxn id="7" idx="3"/>
            <a:endCxn id="14" idx="1"/>
          </p:cNvCxnSpPr>
          <p:nvPr/>
        </p:nvCxnSpPr>
        <p:spPr>
          <a:xfrm flipV="1">
            <a:off x="4316506" y="2588836"/>
            <a:ext cx="658907" cy="576819"/>
          </a:xfrm>
          <a:prstGeom prst="bentConnector3">
            <a:avLst>
              <a:gd name="adj1" fmla="val 50000"/>
            </a:avLst>
          </a:prstGeom>
        </p:spPr>
        <p:style>
          <a:lnRef idx="1">
            <a:schemeClr val="accent1"/>
          </a:lnRef>
          <a:fillRef idx="0">
            <a:schemeClr val="accent1"/>
          </a:fillRef>
          <a:effectRef idx="0">
            <a:schemeClr val="accent1"/>
          </a:effectRef>
          <a:fontRef idx="minor">
            <a:schemeClr val="tx1"/>
          </a:fontRef>
        </p:style>
      </p:cxnSp>
      <p:cxnSp>
        <p:nvCxnSpPr>
          <p:cNvPr id="15" name="Conector: angular 14">
            <a:extLst>
              <a:ext uri="{FF2B5EF4-FFF2-40B4-BE49-F238E27FC236}">
                <a16:creationId xmlns:a16="http://schemas.microsoft.com/office/drawing/2014/main" id="{933909DE-6690-4AD5-9CB2-E85B9B752131}"/>
              </a:ext>
            </a:extLst>
          </p:cNvPr>
          <p:cNvCxnSpPr>
            <a:cxnSpLocks/>
            <a:stCxn id="5" idx="3"/>
            <a:endCxn id="14" idx="1"/>
          </p:cNvCxnSpPr>
          <p:nvPr/>
        </p:nvCxnSpPr>
        <p:spPr>
          <a:xfrm>
            <a:off x="4316506" y="2013897"/>
            <a:ext cx="658907" cy="574939"/>
          </a:xfrm>
          <a:prstGeom prst="bentConnector3">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9328417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1560</TotalTime>
  <Words>3689</Words>
  <Application>Microsoft Office PowerPoint</Application>
  <PresentationFormat>Presentación en pantalla (16:9)</PresentationFormat>
  <Paragraphs>371</Paragraphs>
  <Slides>37</Slides>
  <Notes>37</Notes>
  <HiddenSlides>0</HiddenSlides>
  <MMClips>0</MMClips>
  <ScaleCrop>false</ScaleCrop>
  <HeadingPairs>
    <vt:vector size="4" baseType="variant">
      <vt:variant>
        <vt:lpstr>Tema</vt:lpstr>
      </vt:variant>
      <vt:variant>
        <vt:i4>1</vt:i4>
      </vt:variant>
      <vt:variant>
        <vt:lpstr>Títulos de diapositiva</vt:lpstr>
      </vt:variant>
      <vt:variant>
        <vt:i4>37</vt:i4>
      </vt:variant>
    </vt:vector>
  </HeadingPairs>
  <TitlesOfParts>
    <vt:vector size="38" baseType="lpstr">
      <vt:lpstr>Simple Light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María Inmaculada Santamaría Valenzuela</cp:lastModifiedBy>
  <cp:revision>291</cp:revision>
  <dcterms:modified xsi:type="dcterms:W3CDTF">2023-08-18T09:03:57Z</dcterms:modified>
</cp:coreProperties>
</file>